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0"/>
  </p:notesMasterIdLst>
  <p:sldIdLst>
    <p:sldId id="316" r:id="rId3"/>
    <p:sldId id="257" r:id="rId4"/>
    <p:sldId id="258" r:id="rId5"/>
    <p:sldId id="259" r:id="rId6"/>
    <p:sldId id="260" r:id="rId7"/>
    <p:sldId id="261" r:id="rId8"/>
    <p:sldId id="262"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BEF1D7E-433B-411A-A81E-891137775E10}">
  <a:tblStyle styleId="{BBEF1D7E-433B-411A-A81E-891137775E10}"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16" autoAdjust="0"/>
    <p:restoredTop sz="94674"/>
  </p:normalViewPr>
  <p:slideViewPr>
    <p:cSldViewPr snapToGrid="0">
      <p:cViewPr varScale="1">
        <p:scale>
          <a:sx n="108" d="100"/>
          <a:sy n="108" d="100"/>
        </p:scale>
        <p:origin x="10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8717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L="457200" marR="0" lvl="1"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L="914400" marR="0" lvl="2"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L="1371600" marR="0" lvl="3"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L="1828800" marR="0" lvl="4"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L="2286000" marR="0" lvl="5"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L="2743200" marR="0" lvl="6"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L="3200400" marR="0" lvl="7"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L="3657600" marR="0" lvl="8"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r>
              <a:rPr lang="en-GB"/>
              <a:t>Copyright © 2018 by Pearson Education      Gold Experience 2nd Edition B2+</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16000"/>
              <a:buFont typeface="Arial"/>
              <a:buNone/>
              <a:defRPr sz="16000">
                <a:solidFill>
                  <a:schemeClr val="dk1"/>
                </a:solidFill>
              </a:defRPr>
            </a:lvl2pPr>
            <a:lvl3pPr lvl="2" indent="0" algn="ctr">
              <a:spcBef>
                <a:spcPts val="0"/>
              </a:spcBef>
              <a:spcAft>
                <a:spcPts val="0"/>
              </a:spcAft>
              <a:buClr>
                <a:schemeClr val="dk1"/>
              </a:buClr>
              <a:buSzPts val="16000"/>
              <a:buFont typeface="Arial"/>
              <a:buNone/>
              <a:defRPr sz="16000">
                <a:solidFill>
                  <a:schemeClr val="dk1"/>
                </a:solidFill>
              </a:defRPr>
            </a:lvl3pPr>
            <a:lvl4pPr lvl="3" indent="0" algn="ctr">
              <a:spcBef>
                <a:spcPts val="0"/>
              </a:spcBef>
              <a:spcAft>
                <a:spcPts val="0"/>
              </a:spcAft>
              <a:buClr>
                <a:schemeClr val="dk1"/>
              </a:buClr>
              <a:buSzPts val="16000"/>
              <a:buFont typeface="Arial"/>
              <a:buNone/>
              <a:defRPr sz="16000">
                <a:solidFill>
                  <a:schemeClr val="dk1"/>
                </a:solidFill>
              </a:defRPr>
            </a:lvl4pPr>
            <a:lvl5pPr lvl="4" indent="0" algn="ctr">
              <a:spcBef>
                <a:spcPts val="0"/>
              </a:spcBef>
              <a:spcAft>
                <a:spcPts val="0"/>
              </a:spcAft>
              <a:buClr>
                <a:schemeClr val="dk1"/>
              </a:buClr>
              <a:buSzPts val="16000"/>
              <a:buFont typeface="Arial"/>
              <a:buNone/>
              <a:defRPr sz="16000">
                <a:solidFill>
                  <a:schemeClr val="dk1"/>
                </a:solidFill>
              </a:defRPr>
            </a:lvl5pPr>
            <a:lvl6pPr lvl="5" indent="0" algn="ctr">
              <a:spcBef>
                <a:spcPts val="0"/>
              </a:spcBef>
              <a:spcAft>
                <a:spcPts val="0"/>
              </a:spcAft>
              <a:buClr>
                <a:schemeClr val="dk1"/>
              </a:buClr>
              <a:buSzPts val="16000"/>
              <a:buFont typeface="Arial"/>
              <a:buNone/>
              <a:defRPr sz="16000">
                <a:solidFill>
                  <a:schemeClr val="dk1"/>
                </a:solidFill>
              </a:defRPr>
            </a:lvl6pPr>
            <a:lvl7pPr lvl="6" indent="0" algn="ctr">
              <a:spcBef>
                <a:spcPts val="0"/>
              </a:spcBef>
              <a:spcAft>
                <a:spcPts val="0"/>
              </a:spcAft>
              <a:buClr>
                <a:schemeClr val="dk1"/>
              </a:buClr>
              <a:buSzPts val="16000"/>
              <a:buFont typeface="Arial"/>
              <a:buNone/>
              <a:defRPr sz="16000">
                <a:solidFill>
                  <a:schemeClr val="dk1"/>
                </a:solidFill>
              </a:defRPr>
            </a:lvl7pPr>
            <a:lvl8pPr lvl="7" indent="0" algn="ctr">
              <a:spcBef>
                <a:spcPts val="0"/>
              </a:spcBef>
              <a:spcAft>
                <a:spcPts val="0"/>
              </a:spcAft>
              <a:buClr>
                <a:schemeClr val="dk1"/>
              </a:buClr>
              <a:buSzPts val="16000"/>
              <a:buFont typeface="Arial"/>
              <a:buNone/>
              <a:defRPr sz="16000">
                <a:solidFill>
                  <a:schemeClr val="dk1"/>
                </a:solidFill>
              </a:defRPr>
            </a:lvl8pPr>
            <a:lvl9pPr lvl="8" indent="0"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70838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96465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83504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65625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785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885731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089450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603937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4800"/>
              <a:buFont typeface="Arial"/>
              <a:buNone/>
              <a:defRPr sz="4800">
                <a:solidFill>
                  <a:schemeClr val="dk1"/>
                </a:solidFill>
              </a:defRPr>
            </a:lvl2pPr>
            <a:lvl3pPr lvl="2" indent="0" algn="ctr">
              <a:spcBef>
                <a:spcPts val="0"/>
              </a:spcBef>
              <a:spcAft>
                <a:spcPts val="0"/>
              </a:spcAft>
              <a:buClr>
                <a:schemeClr val="dk1"/>
              </a:buClr>
              <a:buSzPts val="4800"/>
              <a:buFont typeface="Arial"/>
              <a:buNone/>
              <a:defRPr sz="4800">
                <a:solidFill>
                  <a:schemeClr val="dk1"/>
                </a:solidFill>
              </a:defRPr>
            </a:lvl3pPr>
            <a:lvl4pPr lvl="3" indent="0" algn="ctr">
              <a:spcBef>
                <a:spcPts val="0"/>
              </a:spcBef>
              <a:spcAft>
                <a:spcPts val="0"/>
              </a:spcAft>
              <a:buClr>
                <a:schemeClr val="dk1"/>
              </a:buClr>
              <a:buSzPts val="4800"/>
              <a:buFont typeface="Arial"/>
              <a:buNone/>
              <a:defRPr sz="4800">
                <a:solidFill>
                  <a:schemeClr val="dk1"/>
                </a:solidFill>
              </a:defRPr>
            </a:lvl4pPr>
            <a:lvl5pPr lvl="4" indent="0" algn="ctr">
              <a:spcBef>
                <a:spcPts val="0"/>
              </a:spcBef>
              <a:spcAft>
                <a:spcPts val="0"/>
              </a:spcAft>
              <a:buClr>
                <a:schemeClr val="dk1"/>
              </a:buClr>
              <a:buSzPts val="4800"/>
              <a:buFont typeface="Arial"/>
              <a:buNone/>
              <a:defRPr sz="4800">
                <a:solidFill>
                  <a:schemeClr val="dk1"/>
                </a:solidFill>
              </a:defRPr>
            </a:lvl5pPr>
            <a:lvl6pPr lvl="5" indent="0" algn="ctr">
              <a:spcBef>
                <a:spcPts val="0"/>
              </a:spcBef>
              <a:spcAft>
                <a:spcPts val="0"/>
              </a:spcAft>
              <a:buClr>
                <a:schemeClr val="dk1"/>
              </a:buClr>
              <a:buSzPts val="4800"/>
              <a:buFont typeface="Arial"/>
              <a:buNone/>
              <a:defRPr sz="4800">
                <a:solidFill>
                  <a:schemeClr val="dk1"/>
                </a:solidFill>
              </a:defRPr>
            </a:lvl6pPr>
            <a:lvl7pPr lvl="6" indent="0" algn="ctr">
              <a:spcBef>
                <a:spcPts val="0"/>
              </a:spcBef>
              <a:spcAft>
                <a:spcPts val="0"/>
              </a:spcAft>
              <a:buClr>
                <a:schemeClr val="dk1"/>
              </a:buClr>
              <a:buSzPts val="4800"/>
              <a:buFont typeface="Arial"/>
              <a:buNone/>
              <a:defRPr sz="4800">
                <a:solidFill>
                  <a:schemeClr val="dk1"/>
                </a:solidFill>
              </a:defRPr>
            </a:lvl7pPr>
            <a:lvl8pPr lvl="7" indent="0" algn="ctr">
              <a:spcBef>
                <a:spcPts val="0"/>
              </a:spcBef>
              <a:spcAft>
                <a:spcPts val="0"/>
              </a:spcAft>
              <a:buClr>
                <a:schemeClr val="dk1"/>
              </a:buClr>
              <a:buSzPts val="4800"/>
              <a:buFont typeface="Arial"/>
              <a:buNone/>
              <a:defRPr sz="4800">
                <a:solidFill>
                  <a:schemeClr val="dk1"/>
                </a:solidFill>
              </a:defRPr>
            </a:lvl8pPr>
            <a:lvl9pPr lvl="8" indent="0"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752336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173640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8707594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9084409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589137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38881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232454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7192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73022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8431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582203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415613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076247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080548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205078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582403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363472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294781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131325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44226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12608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300354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025992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22742164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38743182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790004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L="0" marR="0" lvl="0" indent="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200"/>
              <a:buFont typeface="Arial"/>
              <a:buNone/>
              <a:defRPr sz="3200">
                <a:solidFill>
                  <a:schemeClr val="dk1"/>
                </a:solidFill>
              </a:defRPr>
            </a:lvl2pPr>
            <a:lvl3pPr lvl="2" indent="0">
              <a:spcBef>
                <a:spcPts val="0"/>
              </a:spcBef>
              <a:spcAft>
                <a:spcPts val="0"/>
              </a:spcAft>
              <a:buClr>
                <a:schemeClr val="dk1"/>
              </a:buClr>
              <a:buSzPts val="3200"/>
              <a:buFont typeface="Arial"/>
              <a:buNone/>
              <a:defRPr sz="3200">
                <a:solidFill>
                  <a:schemeClr val="dk1"/>
                </a:solidFill>
              </a:defRPr>
            </a:lvl3pPr>
            <a:lvl4pPr lvl="3" indent="0">
              <a:spcBef>
                <a:spcPts val="0"/>
              </a:spcBef>
              <a:spcAft>
                <a:spcPts val="0"/>
              </a:spcAft>
              <a:buClr>
                <a:schemeClr val="dk1"/>
              </a:buClr>
              <a:buSzPts val="3200"/>
              <a:buFont typeface="Arial"/>
              <a:buNone/>
              <a:defRPr sz="3200">
                <a:solidFill>
                  <a:schemeClr val="dk1"/>
                </a:solidFill>
              </a:defRPr>
            </a:lvl4pPr>
            <a:lvl5pPr lvl="4" indent="0">
              <a:spcBef>
                <a:spcPts val="0"/>
              </a:spcBef>
              <a:spcAft>
                <a:spcPts val="0"/>
              </a:spcAft>
              <a:buClr>
                <a:schemeClr val="dk1"/>
              </a:buClr>
              <a:buSzPts val="3200"/>
              <a:buFont typeface="Arial"/>
              <a:buNone/>
              <a:defRPr sz="3200">
                <a:solidFill>
                  <a:schemeClr val="dk1"/>
                </a:solidFill>
              </a:defRPr>
            </a:lvl5pPr>
            <a:lvl6pPr lvl="5" indent="0">
              <a:spcBef>
                <a:spcPts val="0"/>
              </a:spcBef>
              <a:spcAft>
                <a:spcPts val="0"/>
              </a:spcAft>
              <a:buClr>
                <a:schemeClr val="dk1"/>
              </a:buClr>
              <a:buSzPts val="3200"/>
              <a:buFont typeface="Arial"/>
              <a:buNone/>
              <a:defRPr sz="3200">
                <a:solidFill>
                  <a:schemeClr val="dk1"/>
                </a:solidFill>
              </a:defRPr>
            </a:lvl6pPr>
            <a:lvl7pPr lvl="6" indent="0">
              <a:spcBef>
                <a:spcPts val="0"/>
              </a:spcBef>
              <a:spcAft>
                <a:spcPts val="0"/>
              </a:spcAft>
              <a:buClr>
                <a:schemeClr val="dk1"/>
              </a:buClr>
              <a:buSzPts val="3200"/>
              <a:buFont typeface="Arial"/>
              <a:buNone/>
              <a:defRPr sz="3200">
                <a:solidFill>
                  <a:schemeClr val="dk1"/>
                </a:solidFill>
              </a:defRPr>
            </a:lvl7pPr>
            <a:lvl8pPr lvl="7" indent="0">
              <a:spcBef>
                <a:spcPts val="0"/>
              </a:spcBef>
              <a:spcAft>
                <a:spcPts val="0"/>
              </a:spcAft>
              <a:buClr>
                <a:schemeClr val="dk1"/>
              </a:buClr>
              <a:buSzPts val="3200"/>
              <a:buFont typeface="Arial"/>
              <a:buNone/>
              <a:defRPr sz="3200">
                <a:solidFill>
                  <a:schemeClr val="dk1"/>
                </a:solidFill>
              </a:defRPr>
            </a:lvl8pPr>
            <a:lvl9pPr lvl="8" indent="0">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6400"/>
              <a:buFont typeface="Arial"/>
              <a:buNone/>
              <a:defRPr sz="6400">
                <a:solidFill>
                  <a:schemeClr val="dk1"/>
                </a:solidFill>
              </a:defRPr>
            </a:lvl2pPr>
            <a:lvl3pPr lvl="2" indent="0">
              <a:spcBef>
                <a:spcPts val="0"/>
              </a:spcBef>
              <a:spcAft>
                <a:spcPts val="0"/>
              </a:spcAft>
              <a:buClr>
                <a:schemeClr val="dk1"/>
              </a:buClr>
              <a:buSzPts val="6400"/>
              <a:buFont typeface="Arial"/>
              <a:buNone/>
              <a:defRPr sz="6400">
                <a:solidFill>
                  <a:schemeClr val="dk1"/>
                </a:solidFill>
              </a:defRPr>
            </a:lvl3pPr>
            <a:lvl4pPr lvl="3" indent="0">
              <a:spcBef>
                <a:spcPts val="0"/>
              </a:spcBef>
              <a:spcAft>
                <a:spcPts val="0"/>
              </a:spcAft>
              <a:buClr>
                <a:schemeClr val="dk1"/>
              </a:buClr>
              <a:buSzPts val="6400"/>
              <a:buFont typeface="Arial"/>
              <a:buNone/>
              <a:defRPr sz="6400">
                <a:solidFill>
                  <a:schemeClr val="dk1"/>
                </a:solidFill>
              </a:defRPr>
            </a:lvl4pPr>
            <a:lvl5pPr lvl="4" indent="0">
              <a:spcBef>
                <a:spcPts val="0"/>
              </a:spcBef>
              <a:spcAft>
                <a:spcPts val="0"/>
              </a:spcAft>
              <a:buClr>
                <a:schemeClr val="dk1"/>
              </a:buClr>
              <a:buSzPts val="6400"/>
              <a:buFont typeface="Arial"/>
              <a:buNone/>
              <a:defRPr sz="6400">
                <a:solidFill>
                  <a:schemeClr val="dk1"/>
                </a:solidFill>
              </a:defRPr>
            </a:lvl5pPr>
            <a:lvl6pPr lvl="5" indent="0">
              <a:spcBef>
                <a:spcPts val="0"/>
              </a:spcBef>
              <a:spcAft>
                <a:spcPts val="0"/>
              </a:spcAft>
              <a:buClr>
                <a:schemeClr val="dk1"/>
              </a:buClr>
              <a:buSzPts val="6400"/>
              <a:buFont typeface="Arial"/>
              <a:buNone/>
              <a:defRPr sz="6400">
                <a:solidFill>
                  <a:schemeClr val="dk1"/>
                </a:solidFill>
              </a:defRPr>
            </a:lvl6pPr>
            <a:lvl7pPr lvl="6" indent="0">
              <a:spcBef>
                <a:spcPts val="0"/>
              </a:spcBef>
              <a:spcAft>
                <a:spcPts val="0"/>
              </a:spcAft>
              <a:buClr>
                <a:schemeClr val="dk1"/>
              </a:buClr>
              <a:buSzPts val="6400"/>
              <a:buFont typeface="Arial"/>
              <a:buNone/>
              <a:defRPr sz="6400">
                <a:solidFill>
                  <a:schemeClr val="dk1"/>
                </a:solidFill>
              </a:defRPr>
            </a:lvl7pPr>
            <a:lvl8pPr lvl="7" indent="0">
              <a:spcBef>
                <a:spcPts val="0"/>
              </a:spcBef>
              <a:spcAft>
                <a:spcPts val="0"/>
              </a:spcAft>
              <a:buClr>
                <a:schemeClr val="dk1"/>
              </a:buClr>
              <a:buSzPts val="6400"/>
              <a:buFont typeface="Arial"/>
              <a:buNone/>
              <a:defRPr sz="6400">
                <a:solidFill>
                  <a:schemeClr val="dk1"/>
                </a:solidFill>
              </a:defRPr>
            </a:lvl8pPr>
            <a:lvl9pPr lvl="8" indent="0">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5600"/>
              <a:buFont typeface="Arial"/>
              <a:buNone/>
              <a:defRPr sz="5600">
                <a:solidFill>
                  <a:schemeClr val="dk1"/>
                </a:solidFill>
              </a:defRPr>
            </a:lvl2pPr>
            <a:lvl3pPr lvl="2" indent="0" algn="ctr">
              <a:spcBef>
                <a:spcPts val="0"/>
              </a:spcBef>
              <a:spcAft>
                <a:spcPts val="0"/>
              </a:spcAft>
              <a:buClr>
                <a:schemeClr val="dk1"/>
              </a:buClr>
              <a:buSzPts val="5600"/>
              <a:buFont typeface="Arial"/>
              <a:buNone/>
              <a:defRPr sz="5600">
                <a:solidFill>
                  <a:schemeClr val="dk1"/>
                </a:solidFill>
              </a:defRPr>
            </a:lvl3pPr>
            <a:lvl4pPr lvl="3" indent="0" algn="ctr">
              <a:spcBef>
                <a:spcPts val="0"/>
              </a:spcBef>
              <a:spcAft>
                <a:spcPts val="0"/>
              </a:spcAft>
              <a:buClr>
                <a:schemeClr val="dk1"/>
              </a:buClr>
              <a:buSzPts val="5600"/>
              <a:buFont typeface="Arial"/>
              <a:buNone/>
              <a:defRPr sz="5600">
                <a:solidFill>
                  <a:schemeClr val="dk1"/>
                </a:solidFill>
              </a:defRPr>
            </a:lvl4pPr>
            <a:lvl5pPr lvl="4" indent="0" algn="ctr">
              <a:spcBef>
                <a:spcPts val="0"/>
              </a:spcBef>
              <a:spcAft>
                <a:spcPts val="0"/>
              </a:spcAft>
              <a:buClr>
                <a:schemeClr val="dk1"/>
              </a:buClr>
              <a:buSzPts val="5600"/>
              <a:buFont typeface="Arial"/>
              <a:buNone/>
              <a:defRPr sz="5600">
                <a:solidFill>
                  <a:schemeClr val="dk1"/>
                </a:solidFill>
              </a:defRPr>
            </a:lvl5pPr>
            <a:lvl6pPr lvl="5" indent="0" algn="ctr">
              <a:spcBef>
                <a:spcPts val="0"/>
              </a:spcBef>
              <a:spcAft>
                <a:spcPts val="0"/>
              </a:spcAft>
              <a:buClr>
                <a:schemeClr val="dk1"/>
              </a:buClr>
              <a:buSzPts val="5600"/>
              <a:buFont typeface="Arial"/>
              <a:buNone/>
              <a:defRPr sz="5600">
                <a:solidFill>
                  <a:schemeClr val="dk1"/>
                </a:solidFill>
              </a:defRPr>
            </a:lvl6pPr>
            <a:lvl7pPr lvl="6" indent="0" algn="ctr">
              <a:spcBef>
                <a:spcPts val="0"/>
              </a:spcBef>
              <a:spcAft>
                <a:spcPts val="0"/>
              </a:spcAft>
              <a:buClr>
                <a:schemeClr val="dk1"/>
              </a:buClr>
              <a:buSzPts val="5600"/>
              <a:buFont typeface="Arial"/>
              <a:buNone/>
              <a:defRPr sz="5600">
                <a:solidFill>
                  <a:schemeClr val="dk1"/>
                </a:solidFill>
              </a:defRPr>
            </a:lvl7pPr>
            <a:lvl8pPr lvl="7" indent="0" algn="ctr">
              <a:spcBef>
                <a:spcPts val="0"/>
              </a:spcBef>
              <a:spcAft>
                <a:spcPts val="0"/>
              </a:spcAft>
              <a:buClr>
                <a:schemeClr val="dk1"/>
              </a:buClr>
              <a:buSzPts val="5600"/>
              <a:buFont typeface="Arial"/>
              <a:buNone/>
              <a:defRPr sz="5600">
                <a:solidFill>
                  <a:schemeClr val="dk1"/>
                </a:solidFill>
              </a:defRPr>
            </a:lvl8pPr>
            <a:lvl9pPr lvl="8" indent="0"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33919286"/>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837574"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B2+</a:t>
            </a:r>
            <a:br>
              <a:rPr lang="pl-PL" dirty="0"/>
            </a:br>
            <a:r>
              <a:rPr lang="pl-PL" dirty="0" err="1"/>
              <a:t>subject-verb</a:t>
            </a:r>
            <a:r>
              <a:rPr lang="pl-PL" dirty="0"/>
              <a:t> </a:t>
            </a:r>
            <a:r>
              <a:rPr lang="pl-PL" dirty="0" err="1"/>
              <a:t>agreement</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7;p72">
            <a:extLst>
              <a:ext uri="{FF2B5EF4-FFF2-40B4-BE49-F238E27FC236}">
                <a16:creationId xmlns:a16="http://schemas.microsoft.com/office/drawing/2014/main" id="{89EDBE02-5754-4A66-9722-9C8DE0AC6A09}"/>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
        <p:nvSpPr>
          <p:cNvPr id="13" name="Google Shape;516;p72">
            <a:extLst>
              <a:ext uri="{FF2B5EF4-FFF2-40B4-BE49-F238E27FC236}">
                <a16:creationId xmlns:a16="http://schemas.microsoft.com/office/drawing/2014/main" id="{BE80073F-A3F0-4AD1-B0C1-6C85912A7C79}"/>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r>
              <a:rPr kumimoji="0" lang="pl-PL" sz="1800" b="0" i="0" u="none" strike="noStrike" kern="0" cap="none" spc="0" normalizeH="0" baseline="0" noProof="0" dirty="0">
                <a:ln>
                  <a:noFill/>
                </a:ln>
                <a:solidFill>
                  <a:srgbClr val="003057"/>
                </a:solidFill>
                <a:effectLst/>
                <a:uLnTx/>
                <a:uFillTx/>
                <a:latin typeface="Arial"/>
                <a:cs typeface="Arial"/>
                <a:sym typeface="Arial"/>
              </a:rPr>
              <a:t>:</a:t>
            </a: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Tree>
    <p:extLst>
      <p:ext uri="{BB962C8B-B14F-4D97-AF65-F5344CB8AC3E}">
        <p14:creationId xmlns:p14="http://schemas.microsoft.com/office/powerpoint/2010/main" val="2872617073"/>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399" cy="16093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a:solidFill>
                  <a:srgbClr val="1C4587"/>
                </a:solidFill>
                <a:latin typeface="Open Sans"/>
                <a:ea typeface="Open Sans"/>
                <a:cs typeface="Open Sans"/>
                <a:sym typeface="Open Sans"/>
              </a:rPr>
              <a:t>Some nouns can look singular, but are followed by a plural verb conjugation and vice versa.</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a:solidFill>
                  <a:srgbClr val="1C4587"/>
                </a:solidFill>
                <a:latin typeface="Open Sans"/>
                <a:ea typeface="Open Sans"/>
                <a:cs typeface="Open Sans"/>
                <a:sym typeface="Open Sans"/>
              </a:rPr>
              <a:t>Let’s look at:</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Nouns followed by a singular or plural verb conjugation.</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Nouns followed by either a singular or plural verb conjugation.</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Complex nouns.</a:t>
            </a:r>
            <a:endParaRPr sz="200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Nouns that refer to quantity.</a:t>
            </a:r>
            <a:endParaRPr sz="200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Nouns with a singular or plural verb conjugation?</a:t>
            </a:r>
            <a:endParaRPr/>
          </a:p>
        </p:txBody>
      </p:sp>
      <p:sp>
        <p:nvSpPr>
          <p:cNvPr id="6" name="Google Shape;65;p15">
            <a:extLst>
              <a:ext uri="{FF2B5EF4-FFF2-40B4-BE49-F238E27FC236}">
                <a16:creationId xmlns:a16="http://schemas.microsoft.com/office/drawing/2014/main" id="{48991051-91DB-4B69-B2E7-DFB5EE90F824}"/>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xEl>
                                              <p:pRg st="4" end="4"/>
                                            </p:txEl>
                                          </p:spTgt>
                                        </p:tgtEl>
                                        <p:attrNameLst>
                                          <p:attrName>style.visibility</p:attrName>
                                        </p:attrNameLst>
                                      </p:cBhvr>
                                      <p:to>
                                        <p:strVal val="visible"/>
                                      </p:to>
                                    </p:set>
                                    <p:animEffect transition="in" filter="fade">
                                      <p:cBhvr>
                                        <p:cTn id="27" dur="500"/>
                                        <p:tgtEl>
                                          <p:spTgt spid="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4">
                                            <p:txEl>
                                              <p:pRg st="5" end="5"/>
                                            </p:txEl>
                                          </p:spTgt>
                                        </p:tgtEl>
                                        <p:attrNameLst>
                                          <p:attrName>style.visibility</p:attrName>
                                        </p:attrNameLst>
                                      </p:cBhvr>
                                      <p:to>
                                        <p:strVal val="visible"/>
                                      </p:to>
                                    </p:set>
                                    <p:animEffect transition="in" filter="fade">
                                      <p:cBhvr>
                                        <p:cTn id="32" dur="500"/>
                                        <p:tgtEl>
                                          <p:spTgt spid="6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p:nvPr/>
        </p:nvSpPr>
        <p:spPr>
          <a:xfrm>
            <a:off x="450600" y="1299325"/>
            <a:ext cx="10900800" cy="1686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1600">
                <a:latin typeface="Open Sans"/>
                <a:ea typeface="Open Sans"/>
                <a:cs typeface="Open Sans"/>
                <a:sym typeface="Open Sans"/>
              </a:rPr>
              <a:t>Sociology is my favourite subject at school. I love learning about how the world works and how society is affected by nature as well as nurture. We talk a lot these days about how the rich are different from the poor, or how the elderly have opposing views to the young, but the media are responsible for changing our views a lot too. We have to look at how the world has developed as well. Nowadays, Starbucks is on every corner, dominoes is a game of the past (it’s all about online computer games now), and the police have less influence. The book </a:t>
            </a:r>
            <a:r>
              <a:rPr lang="en-US" sz="1600" i="1">
                <a:latin typeface="Open Sans"/>
                <a:ea typeface="Open Sans"/>
                <a:cs typeface="Open Sans"/>
                <a:sym typeface="Open Sans"/>
              </a:rPr>
              <a:t>Social Media Generation</a:t>
            </a:r>
            <a:r>
              <a:rPr lang="en-US" sz="1600">
                <a:latin typeface="Open Sans"/>
                <a:ea typeface="Open Sans"/>
                <a:cs typeface="Open Sans"/>
                <a:sym typeface="Open Sans"/>
              </a:rPr>
              <a:t> talks about all these changes – I definitely recommend</a:t>
            </a:r>
            <a:r>
              <a:rPr lang="en-US" sz="1600"/>
              <a:t> </a:t>
            </a:r>
            <a:r>
              <a:rPr lang="en-US" sz="1600">
                <a:latin typeface="Open Sans"/>
                <a:ea typeface="Open Sans"/>
                <a:cs typeface="Open Sans"/>
                <a:sym typeface="Open Sans"/>
              </a:rPr>
              <a:t>it</a:t>
            </a:r>
            <a:r>
              <a:rPr lang="en-US" sz="1600"/>
              <a:t>!</a:t>
            </a:r>
            <a:endParaRPr sz="1600">
              <a:latin typeface="Open Sans"/>
              <a:ea typeface="Open Sans"/>
              <a:cs typeface="Open Sans"/>
              <a:sym typeface="Open Sans"/>
            </a:endParaRPr>
          </a:p>
        </p:txBody>
      </p:sp>
      <p:graphicFrame>
        <p:nvGraphicFramePr>
          <p:cNvPr id="72" name="Shape 72"/>
          <p:cNvGraphicFramePr/>
          <p:nvPr>
            <p:extLst>
              <p:ext uri="{D42A27DB-BD31-4B8C-83A1-F6EECF244321}">
                <p14:modId xmlns:p14="http://schemas.microsoft.com/office/powerpoint/2010/main" val="3115868058"/>
              </p:ext>
            </p:extLst>
          </p:nvPr>
        </p:nvGraphicFramePr>
        <p:xfrm>
          <a:off x="2338770" y="2986219"/>
          <a:ext cx="7769675" cy="2136225"/>
        </p:xfrm>
        <a:graphic>
          <a:graphicData uri="http://schemas.openxmlformats.org/drawingml/2006/table">
            <a:tbl>
              <a:tblPr firstRow="1" bandRow="1">
                <a:noFill/>
                <a:tableStyleId>{BBEF1D7E-433B-411A-A81E-891137775E10}</a:tableStyleId>
              </a:tblPr>
              <a:tblGrid>
                <a:gridCol w="3879875">
                  <a:extLst>
                    <a:ext uri="{9D8B030D-6E8A-4147-A177-3AD203B41FA5}">
                      <a16:colId xmlns:a16="http://schemas.microsoft.com/office/drawing/2014/main" val="20000"/>
                    </a:ext>
                  </a:extLst>
                </a:gridCol>
                <a:gridCol w="3889800">
                  <a:extLst>
                    <a:ext uri="{9D8B030D-6E8A-4147-A177-3AD203B41FA5}">
                      <a16:colId xmlns:a16="http://schemas.microsoft.com/office/drawing/2014/main" val="20001"/>
                    </a:ext>
                  </a:extLst>
                </a:gridCol>
              </a:tblGrid>
              <a:tr h="4827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singular verb conjugation</a:t>
                      </a:r>
                      <a:endParaRPr sz="1600" b="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plural verb conjugation</a:t>
                      </a:r>
                      <a:endParaRPr lang="en-US" sz="1600" b="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653475">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1"/>
                  </a:ext>
                </a:extLst>
              </a:tr>
            </a:tbl>
          </a:graphicData>
        </a:graphic>
      </p:graphicFrame>
      <p:sp>
        <p:nvSpPr>
          <p:cNvPr id="73" name="Shape 73"/>
          <p:cNvSpPr txBox="1"/>
          <p:nvPr/>
        </p:nvSpPr>
        <p:spPr>
          <a:xfrm>
            <a:off x="464550" y="285900"/>
            <a:ext cx="10665300" cy="8256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dirty="0">
                <a:solidFill>
                  <a:srgbClr val="1C4587"/>
                </a:solidFill>
                <a:latin typeface="Open Sans"/>
                <a:ea typeface="Open Sans"/>
                <a:cs typeface="Open Sans"/>
                <a:sym typeface="Open Sans"/>
              </a:rPr>
              <a:t>singular or plural verb conjugations</a:t>
            </a:r>
            <a:endParaRPr sz="4400" b="1" i="0" u="none" strike="noStrike" cap="none" dirty="0">
              <a:solidFill>
                <a:srgbClr val="1C4587"/>
              </a:solidFill>
              <a:latin typeface="Open Sans"/>
              <a:ea typeface="Open Sans"/>
              <a:cs typeface="Open Sans"/>
              <a:sym typeface="Open Sans"/>
            </a:endParaRPr>
          </a:p>
        </p:txBody>
      </p:sp>
      <p:sp>
        <p:nvSpPr>
          <p:cNvPr id="74" name="Shape 74"/>
          <p:cNvSpPr txBox="1"/>
          <p:nvPr/>
        </p:nvSpPr>
        <p:spPr>
          <a:xfrm>
            <a:off x="464550" y="892170"/>
            <a:ext cx="10491773" cy="40715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Read the text and then match the nouns. </a:t>
            </a:r>
            <a:endParaRPr sz="2000" b="0" i="0" u="none" strike="noStrike" cap="none">
              <a:solidFill>
                <a:srgbClr val="1C4587"/>
              </a:solidFill>
              <a:latin typeface="Open Sans"/>
              <a:ea typeface="Open Sans"/>
              <a:cs typeface="Open Sans"/>
              <a:sym typeface="Open Sans"/>
            </a:endParaRPr>
          </a:p>
        </p:txBody>
      </p:sp>
      <p:sp>
        <p:nvSpPr>
          <p:cNvPr id="75" name="Shape 75"/>
          <p:cNvSpPr txBox="1"/>
          <p:nvPr/>
        </p:nvSpPr>
        <p:spPr>
          <a:xfrm>
            <a:off x="7394950" y="5799750"/>
            <a:ext cx="4550700" cy="4071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adjectives which describe a whole group</a:t>
            </a:r>
            <a:endParaRPr sz="1800" b="0" i="0" u="none" strike="noStrike" cap="none">
              <a:solidFill>
                <a:schemeClr val="dk1"/>
              </a:solidFill>
              <a:latin typeface="Open Sans"/>
              <a:ea typeface="Open Sans"/>
              <a:cs typeface="Open Sans"/>
              <a:sym typeface="Open Sans"/>
            </a:endParaRPr>
          </a:p>
        </p:txBody>
      </p:sp>
      <p:sp>
        <p:nvSpPr>
          <p:cNvPr id="76" name="Shape 76"/>
          <p:cNvSpPr txBox="1"/>
          <p:nvPr/>
        </p:nvSpPr>
        <p:spPr>
          <a:xfrm>
            <a:off x="464554" y="5307094"/>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society</a:t>
            </a:r>
            <a:endParaRPr sz="1800" b="0" i="0" u="none" strike="noStrike" cap="none">
              <a:solidFill>
                <a:schemeClr val="dk1"/>
              </a:solidFill>
              <a:latin typeface="Open Sans"/>
              <a:ea typeface="Open Sans"/>
              <a:cs typeface="Open Sans"/>
              <a:sym typeface="Open Sans"/>
            </a:endParaRPr>
          </a:p>
        </p:txBody>
      </p:sp>
      <p:sp>
        <p:nvSpPr>
          <p:cNvPr id="77" name="Shape 77"/>
          <p:cNvSpPr txBox="1"/>
          <p:nvPr/>
        </p:nvSpPr>
        <p:spPr>
          <a:xfrm>
            <a:off x="4048141" y="5285891"/>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the police</a:t>
            </a:r>
            <a:endParaRPr sz="1800" b="0" i="0" u="none" strike="noStrike" cap="none">
              <a:solidFill>
                <a:schemeClr val="dk1"/>
              </a:solidFill>
              <a:latin typeface="Open Sans"/>
              <a:ea typeface="Open Sans"/>
              <a:cs typeface="Open Sans"/>
              <a:sym typeface="Open Sans"/>
            </a:endParaRPr>
          </a:p>
        </p:txBody>
      </p:sp>
      <p:sp>
        <p:nvSpPr>
          <p:cNvPr id="78" name="Shape 78"/>
          <p:cNvSpPr txBox="1"/>
          <p:nvPr/>
        </p:nvSpPr>
        <p:spPr>
          <a:xfrm>
            <a:off x="4190529" y="6351403"/>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media</a:t>
            </a:r>
            <a:endParaRPr sz="1800" b="0" i="0" u="none" strike="noStrike" cap="none">
              <a:solidFill>
                <a:schemeClr val="dk1"/>
              </a:solidFill>
              <a:latin typeface="Open Sans"/>
              <a:ea typeface="Open Sans"/>
              <a:cs typeface="Open Sans"/>
              <a:sym typeface="Open Sans"/>
            </a:endParaRPr>
          </a:p>
        </p:txBody>
      </p:sp>
      <p:sp>
        <p:nvSpPr>
          <p:cNvPr id="79" name="Shape 79"/>
          <p:cNvSpPr txBox="1"/>
          <p:nvPr/>
        </p:nvSpPr>
        <p:spPr>
          <a:xfrm>
            <a:off x="4048154" y="5818657"/>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names of stores</a:t>
            </a:r>
            <a:endParaRPr sz="1800" b="0" i="0" u="none" strike="noStrike" cap="none">
              <a:solidFill>
                <a:schemeClr val="dk1"/>
              </a:solidFill>
              <a:latin typeface="Open Sans"/>
              <a:ea typeface="Open Sans"/>
              <a:cs typeface="Open Sans"/>
              <a:sym typeface="Open Sans"/>
            </a:endParaRPr>
          </a:p>
        </p:txBody>
      </p:sp>
      <p:sp>
        <p:nvSpPr>
          <p:cNvPr id="80" name="Shape 80"/>
          <p:cNvSpPr txBox="1"/>
          <p:nvPr/>
        </p:nvSpPr>
        <p:spPr>
          <a:xfrm>
            <a:off x="7607366" y="6351407"/>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titles of books</a:t>
            </a:r>
            <a:endParaRPr sz="1800" b="0" i="0" u="none" strike="noStrike" cap="none">
              <a:solidFill>
                <a:schemeClr val="dk1"/>
              </a:solidFill>
              <a:latin typeface="Open Sans"/>
              <a:ea typeface="Open Sans"/>
              <a:cs typeface="Open Sans"/>
              <a:sym typeface="Open Sans"/>
            </a:endParaRPr>
          </a:p>
        </p:txBody>
      </p:sp>
      <p:sp>
        <p:nvSpPr>
          <p:cNvPr id="81" name="Shape 81"/>
          <p:cNvSpPr txBox="1"/>
          <p:nvPr/>
        </p:nvSpPr>
        <p:spPr>
          <a:xfrm>
            <a:off x="701379" y="5963194"/>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subjects</a:t>
            </a:r>
            <a:endParaRPr sz="1800" b="0" i="0" u="none" strike="noStrike" cap="none">
              <a:solidFill>
                <a:schemeClr val="dk1"/>
              </a:solidFill>
              <a:latin typeface="Open Sans"/>
              <a:ea typeface="Open Sans"/>
              <a:cs typeface="Open Sans"/>
              <a:sym typeface="Open Sans"/>
            </a:endParaRPr>
          </a:p>
        </p:txBody>
      </p:sp>
      <p:sp>
        <p:nvSpPr>
          <p:cNvPr id="82" name="Shape 82"/>
          <p:cNvSpPr txBox="1"/>
          <p:nvPr/>
        </p:nvSpPr>
        <p:spPr>
          <a:xfrm>
            <a:off x="7968591" y="5285894"/>
            <a:ext cx="3147300" cy="369300"/>
          </a:xfrm>
          <a:prstGeom prst="rect">
            <a:avLst/>
          </a:prstGeom>
          <a:gradFill>
            <a:gsLst>
              <a:gs pos="0">
                <a:srgbClr val="D4E5F5"/>
              </a:gs>
              <a:gs pos="100000">
                <a:srgbClr val="70A4D5"/>
              </a:gs>
            </a:gsLst>
            <a:lin ang="5400012"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800">
                <a:solidFill>
                  <a:schemeClr val="dk1"/>
                </a:solidFill>
                <a:latin typeface="Open Sans"/>
                <a:ea typeface="Open Sans"/>
                <a:cs typeface="Open Sans"/>
                <a:sym typeface="Open Sans"/>
              </a:rPr>
              <a:t>games</a:t>
            </a:r>
            <a:endParaRPr sz="1800" b="0" i="0" u="none" strike="noStrike" cap="none">
              <a:solidFill>
                <a:schemeClr val="dk1"/>
              </a:solidFill>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D5768242-5A21-4C79-A894-455963CB8B1A}"/>
              </a:ext>
            </a:extLst>
          </p:cNvPr>
          <p:cNvSpPr txBox="1">
            <a:spLocks noGrp="1"/>
          </p:cNvSpPr>
          <p:nvPr>
            <p:ph type="ftr" idx="11"/>
          </p:nvPr>
        </p:nvSpPr>
        <p:spPr>
          <a:xfrm>
            <a:off x="275336" y="6601358"/>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1000"/>
                                        <p:tgtEl>
                                          <p:spTgt spid="75"/>
                                        </p:tgtEl>
                                      </p:cBhvr>
                                    </p:animEffect>
                                  </p:childTnLst>
                                </p:cTn>
                              </p:par>
                              <p:par>
                                <p:cTn id="18" presetID="10" presetClass="entr" presetSubtype="0" fill="hold" nodeType="with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1000"/>
                                        <p:tgtEl>
                                          <p:spTgt spid="76"/>
                                        </p:tgtEl>
                                      </p:cBhvr>
                                    </p:animEffect>
                                  </p:childTnLst>
                                </p:cTn>
                              </p:par>
                              <p:par>
                                <p:cTn id="21" presetID="10"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1000"/>
                                        <p:tgtEl>
                                          <p:spTgt spid="77"/>
                                        </p:tgtEl>
                                      </p:cBhvr>
                                    </p:animEffect>
                                  </p:childTnLst>
                                </p:cTn>
                              </p:par>
                              <p:par>
                                <p:cTn id="24" presetID="10" presetClass="entr" presetSubtype="0"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1000"/>
                                        <p:tgtEl>
                                          <p:spTgt spid="78"/>
                                        </p:tgtEl>
                                      </p:cBhvr>
                                    </p:animEffect>
                                  </p:childTnLst>
                                </p:cTn>
                              </p:par>
                              <p:par>
                                <p:cTn id="27" presetID="10" presetClass="entr" presetSubtype="0"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fade">
                                      <p:cBhvr>
                                        <p:cTn id="29" dur="1000"/>
                                        <p:tgtEl>
                                          <p:spTgt spid="79"/>
                                        </p:tgtEl>
                                      </p:cBhvr>
                                    </p:animEffect>
                                  </p:childTnLst>
                                </p:cTn>
                              </p:par>
                              <p:par>
                                <p:cTn id="30" presetID="10" presetClass="entr" presetSubtype="0" fill="hold"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childTnLst>
                                </p:cTn>
                              </p:par>
                              <p:par>
                                <p:cTn id="33" presetID="10" presetClass="entr" presetSubtype="0"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fade">
                                      <p:cBhvr>
                                        <p:cTn id="35" dur="1000"/>
                                        <p:tgtEl>
                                          <p:spTgt spid="82"/>
                                        </p:tgtEl>
                                      </p:cBhvr>
                                    </p:animEffect>
                                  </p:childTnLst>
                                </p:cTn>
                              </p:par>
                              <p:par>
                                <p:cTn id="36" presetID="10" presetClass="entr" presetSubtype="0" fill="hold" nodeType="withEffect">
                                  <p:stCondLst>
                                    <p:cond delay="0"/>
                                  </p:stCondLst>
                                  <p:childTnLst>
                                    <p:set>
                                      <p:cBhvr>
                                        <p:cTn id="37" dur="1" fill="hold">
                                          <p:stCondLst>
                                            <p:cond delay="0"/>
                                          </p:stCondLst>
                                        </p:cTn>
                                        <p:tgtEl>
                                          <p:spTgt spid="81"/>
                                        </p:tgtEl>
                                        <p:attrNameLst>
                                          <p:attrName>style.visibility</p:attrName>
                                        </p:attrNameLst>
                                      </p:cBhvr>
                                      <p:to>
                                        <p:strVal val="visible"/>
                                      </p:to>
                                    </p:set>
                                    <p:animEffect transition="in" filter="fade">
                                      <p:cBhvr>
                                        <p:cTn id="38"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7"/>
        <p:cNvGrpSpPr/>
        <p:nvPr/>
      </p:nvGrpSpPr>
      <p:grpSpPr>
        <a:xfrm>
          <a:off x="0" y="0"/>
          <a:ext cx="0" cy="0"/>
          <a:chOff x="0" y="0"/>
          <a:chExt cx="0" cy="0"/>
        </a:xfrm>
      </p:grpSpPr>
      <p:graphicFrame>
        <p:nvGraphicFramePr>
          <p:cNvPr id="88" name="Shape 88"/>
          <p:cNvGraphicFramePr/>
          <p:nvPr>
            <p:extLst>
              <p:ext uri="{D42A27DB-BD31-4B8C-83A1-F6EECF244321}">
                <p14:modId xmlns:p14="http://schemas.microsoft.com/office/powerpoint/2010/main" val="2870114647"/>
              </p:ext>
            </p:extLst>
          </p:nvPr>
        </p:nvGraphicFramePr>
        <p:xfrm>
          <a:off x="1393945" y="1051931"/>
          <a:ext cx="9074375" cy="2941675"/>
        </p:xfrm>
        <a:graphic>
          <a:graphicData uri="http://schemas.openxmlformats.org/drawingml/2006/table">
            <a:tbl>
              <a:tblPr firstRow="1" bandRow="1">
                <a:noFill/>
                <a:tableStyleId>{BBEF1D7E-433B-411A-A81E-891137775E10}</a:tableStyleId>
              </a:tblPr>
              <a:tblGrid>
                <a:gridCol w="4531375">
                  <a:extLst>
                    <a:ext uri="{9D8B030D-6E8A-4147-A177-3AD203B41FA5}">
                      <a16:colId xmlns:a16="http://schemas.microsoft.com/office/drawing/2014/main" val="20000"/>
                    </a:ext>
                  </a:extLst>
                </a:gridCol>
                <a:gridCol w="4543000">
                  <a:extLst>
                    <a:ext uri="{9D8B030D-6E8A-4147-A177-3AD203B41FA5}">
                      <a16:colId xmlns:a16="http://schemas.microsoft.com/office/drawing/2014/main" val="20001"/>
                    </a:ext>
                  </a:extLst>
                </a:gridCol>
              </a:tblGrid>
              <a:tr h="6866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singular verb conjugation</a:t>
                      </a:r>
                      <a:endParaRPr sz="1600" b="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plural verb conjugation</a:t>
                      </a:r>
                      <a:endParaRPr sz="1600" b="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255075">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1"/>
                  </a:ext>
                </a:extLst>
              </a:tr>
            </a:tbl>
          </a:graphicData>
        </a:graphic>
      </p:graphicFrame>
      <p:sp>
        <p:nvSpPr>
          <p:cNvPr id="89" name="Shape 89"/>
          <p:cNvSpPr txBox="1"/>
          <p:nvPr/>
        </p:nvSpPr>
        <p:spPr>
          <a:xfrm>
            <a:off x="460025" y="277075"/>
            <a:ext cx="10665300" cy="8256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dirty="0">
                <a:solidFill>
                  <a:srgbClr val="1C4587"/>
                </a:solidFill>
                <a:latin typeface="Open Sans"/>
                <a:ea typeface="Open Sans"/>
                <a:cs typeface="Open Sans"/>
                <a:sym typeface="Open Sans"/>
              </a:rPr>
              <a:t>singular or plural verb conjugations</a:t>
            </a:r>
            <a:endParaRPr sz="4400" b="1" i="0" u="none" strike="noStrike" cap="none" dirty="0">
              <a:solidFill>
                <a:srgbClr val="1C4587"/>
              </a:solidFill>
              <a:latin typeface="Open Sans"/>
              <a:ea typeface="Open Sans"/>
              <a:cs typeface="Open Sans"/>
              <a:sym typeface="Open Sans"/>
            </a:endParaRPr>
          </a:p>
        </p:txBody>
      </p:sp>
      <p:sp>
        <p:nvSpPr>
          <p:cNvPr id="90" name="Shape 90"/>
          <p:cNvSpPr txBox="1"/>
          <p:nvPr/>
        </p:nvSpPr>
        <p:spPr>
          <a:xfrm>
            <a:off x="6026450" y="2364223"/>
            <a:ext cx="4392300" cy="317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adjectives which describe a whole group</a:t>
            </a:r>
            <a:endParaRPr sz="1600" b="0" i="0" u="none" strike="noStrike" cap="none">
              <a:solidFill>
                <a:schemeClr val="dk1"/>
              </a:solidFill>
              <a:latin typeface="Open Sans"/>
              <a:ea typeface="Open Sans"/>
              <a:cs typeface="Open Sans"/>
              <a:sym typeface="Open Sans"/>
            </a:endParaRPr>
          </a:p>
        </p:txBody>
      </p:sp>
      <p:sp>
        <p:nvSpPr>
          <p:cNvPr id="91" name="Shape 91"/>
          <p:cNvSpPr txBox="1"/>
          <p:nvPr/>
        </p:nvSpPr>
        <p:spPr>
          <a:xfrm>
            <a:off x="1500125" y="2293700"/>
            <a:ext cx="2911500" cy="317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society</a:t>
            </a:r>
            <a:endParaRPr sz="1600" b="0" i="0" u="none" strike="noStrike" cap="none">
              <a:solidFill>
                <a:schemeClr val="dk1"/>
              </a:solidFill>
              <a:latin typeface="Open Sans"/>
              <a:ea typeface="Open Sans"/>
              <a:cs typeface="Open Sans"/>
              <a:sym typeface="Open Sans"/>
            </a:endParaRPr>
          </a:p>
        </p:txBody>
      </p:sp>
      <p:sp>
        <p:nvSpPr>
          <p:cNvPr id="92" name="Shape 92"/>
          <p:cNvSpPr txBox="1"/>
          <p:nvPr/>
        </p:nvSpPr>
        <p:spPr>
          <a:xfrm>
            <a:off x="6026450" y="1982700"/>
            <a:ext cx="3093600" cy="317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the police</a:t>
            </a:r>
            <a:endParaRPr sz="1600" b="0" i="0" u="none" strike="noStrike" cap="none">
              <a:solidFill>
                <a:schemeClr val="dk1"/>
              </a:solidFill>
              <a:latin typeface="Open Sans"/>
              <a:ea typeface="Open Sans"/>
              <a:cs typeface="Open Sans"/>
              <a:sym typeface="Open Sans"/>
            </a:endParaRPr>
          </a:p>
        </p:txBody>
      </p:sp>
      <p:sp>
        <p:nvSpPr>
          <p:cNvPr id="93" name="Shape 93"/>
          <p:cNvSpPr txBox="1"/>
          <p:nvPr/>
        </p:nvSpPr>
        <p:spPr>
          <a:xfrm>
            <a:off x="6026450" y="2745751"/>
            <a:ext cx="3093600" cy="317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media</a:t>
            </a:r>
            <a:endParaRPr sz="1600" b="0" i="0" u="none" strike="noStrike" cap="none">
              <a:solidFill>
                <a:schemeClr val="dk1"/>
              </a:solidFill>
              <a:latin typeface="Open Sans"/>
              <a:ea typeface="Open Sans"/>
              <a:cs typeface="Open Sans"/>
              <a:sym typeface="Open Sans"/>
            </a:endParaRPr>
          </a:p>
        </p:txBody>
      </p:sp>
      <p:sp>
        <p:nvSpPr>
          <p:cNvPr id="94" name="Shape 94"/>
          <p:cNvSpPr txBox="1"/>
          <p:nvPr/>
        </p:nvSpPr>
        <p:spPr>
          <a:xfrm>
            <a:off x="4280600" y="4026325"/>
            <a:ext cx="4953900" cy="471900"/>
          </a:xfrm>
          <a:prstGeom prst="rect">
            <a:avLst/>
          </a:prstGeom>
          <a:noFill/>
          <a:ln>
            <a:noFill/>
          </a:ln>
        </p:spPr>
        <p:txBody>
          <a:bodyPr spcFirstLastPara="1" wrap="square" lIns="91425" tIns="91425" rIns="91425" bIns="91425" anchor="t" anchorCtr="0">
            <a:noAutofit/>
          </a:bodyPr>
          <a:lstStyle/>
          <a:p>
            <a:pPr marL="457200" lvl="0" indent="-323850">
              <a:spcBef>
                <a:spcPts val="0"/>
              </a:spcBef>
              <a:spcAft>
                <a:spcPts val="0"/>
              </a:spcAft>
              <a:buSzPts val="1500"/>
              <a:buFont typeface="Open Sans"/>
              <a:buChar char="●"/>
            </a:pPr>
            <a:r>
              <a:rPr lang="en-US" sz="1500">
                <a:latin typeface="Open Sans"/>
                <a:ea typeface="Open Sans"/>
                <a:cs typeface="Open Sans"/>
                <a:sym typeface="Open Sans"/>
              </a:rPr>
              <a:t>Sociology is my favourite subject at school.</a:t>
            </a:r>
            <a:r>
              <a:rPr lang="en-US" sz="1600">
                <a:latin typeface="Open Sans"/>
                <a:ea typeface="Open Sans"/>
                <a:cs typeface="Open Sans"/>
                <a:sym typeface="Open Sans"/>
              </a:rPr>
              <a:t>	</a:t>
            </a:r>
            <a:endParaRPr sz="1600">
              <a:latin typeface="Open Sans"/>
              <a:ea typeface="Open Sans"/>
              <a:cs typeface="Open Sans"/>
              <a:sym typeface="Open Sans"/>
            </a:endParaRPr>
          </a:p>
          <a:p>
            <a:pPr marL="0" lvl="0" indent="0">
              <a:spcBef>
                <a:spcPts val="0"/>
              </a:spcBef>
              <a:spcAft>
                <a:spcPts val="0"/>
              </a:spcAft>
              <a:buNone/>
            </a:pPr>
            <a:endParaRPr sz="1600">
              <a:latin typeface="Open Sans"/>
              <a:ea typeface="Open Sans"/>
              <a:cs typeface="Open Sans"/>
              <a:sym typeface="Open Sans"/>
            </a:endParaRPr>
          </a:p>
        </p:txBody>
      </p:sp>
      <p:sp>
        <p:nvSpPr>
          <p:cNvPr id="95" name="Shape 95"/>
          <p:cNvSpPr/>
          <p:nvPr/>
        </p:nvSpPr>
        <p:spPr>
          <a:xfrm>
            <a:off x="9233043" y="5386668"/>
            <a:ext cx="2791200" cy="11175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Complex nouns and nouns that refer to quantity...</a:t>
            </a:r>
            <a:endParaRPr/>
          </a:p>
        </p:txBody>
      </p:sp>
      <p:pic>
        <p:nvPicPr>
          <p:cNvPr id="96" name="Shape 96"/>
          <p:cNvPicPr preferRelativeResize="0"/>
          <p:nvPr/>
        </p:nvPicPr>
        <p:blipFill rotWithShape="1">
          <a:blip r:embed="rId3">
            <a:alphaModFix/>
          </a:blip>
          <a:srcRect/>
          <a:stretch/>
        </p:blipFill>
        <p:spPr>
          <a:xfrm>
            <a:off x="88114" y="4303726"/>
            <a:ext cx="1239894" cy="1239894"/>
          </a:xfrm>
          <a:prstGeom prst="rect">
            <a:avLst/>
          </a:prstGeom>
          <a:noFill/>
          <a:ln>
            <a:noFill/>
          </a:ln>
        </p:spPr>
      </p:pic>
      <p:sp>
        <p:nvSpPr>
          <p:cNvPr id="97" name="Shape 97"/>
          <p:cNvSpPr/>
          <p:nvPr/>
        </p:nvSpPr>
        <p:spPr>
          <a:xfrm>
            <a:off x="1564587" y="4082375"/>
            <a:ext cx="2637957" cy="2261528"/>
          </a:xfrm>
          <a:prstGeom prst="wedgeRoundRectCallout">
            <a:avLst>
              <a:gd name="adj1" fmla="val -58494"/>
              <a:gd name="adj2" fmla="val -29411"/>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500"/>
              <a:buFont typeface="Open Sans"/>
              <a:buNone/>
            </a:pPr>
            <a:r>
              <a:rPr lang="en-US">
                <a:solidFill>
                  <a:srgbClr val="FFFFFF"/>
                </a:solidFill>
                <a:latin typeface="Open Sans"/>
                <a:ea typeface="Open Sans"/>
                <a:cs typeface="Open Sans"/>
                <a:sym typeface="Open Sans"/>
              </a:rPr>
              <a:t>These nouns can be used with singular or plural verbs:</a:t>
            </a:r>
            <a:endParaRPr>
              <a:solidFill>
                <a:srgbClr val="FFFFFF"/>
              </a:solidFill>
              <a:latin typeface="Open Sans"/>
              <a:ea typeface="Open Sans"/>
              <a:cs typeface="Open Sans"/>
              <a:sym typeface="Open Sans"/>
            </a:endParaRPr>
          </a:p>
          <a:p>
            <a:pPr marL="0" lvl="0" indent="0" algn="ctr" rtl="0">
              <a:spcBef>
                <a:spcPts val="0"/>
              </a:spcBef>
              <a:spcAft>
                <a:spcPts val="0"/>
              </a:spcAft>
              <a:buClr>
                <a:schemeClr val="dk1"/>
              </a:buClr>
              <a:buSzPts val="500"/>
              <a:buFont typeface="Open Sans"/>
              <a:buNone/>
            </a:pPr>
            <a:r>
              <a:rPr lang="en-US" i="1">
                <a:solidFill>
                  <a:srgbClr val="FFFFFF"/>
                </a:solidFill>
                <a:latin typeface="Open Sans"/>
                <a:ea typeface="Open Sans"/>
                <a:cs typeface="Open Sans"/>
                <a:sym typeface="Open Sans"/>
              </a:rPr>
              <a:t>Audience, class, company, data, department, group, government, staff, team, </a:t>
            </a:r>
            <a:r>
              <a:rPr lang="en-US">
                <a:solidFill>
                  <a:srgbClr val="FFFFFF"/>
                </a:solidFill>
                <a:latin typeface="Open Sans"/>
                <a:ea typeface="Open Sans"/>
                <a:cs typeface="Open Sans"/>
                <a:sym typeface="Open Sans"/>
              </a:rPr>
              <a:t>and places that are plural like </a:t>
            </a:r>
            <a:r>
              <a:rPr lang="en-US" i="1">
                <a:solidFill>
                  <a:srgbClr val="FFFFFF"/>
                </a:solidFill>
                <a:latin typeface="Open Sans"/>
                <a:ea typeface="Open Sans"/>
                <a:cs typeface="Open Sans"/>
                <a:sym typeface="Open Sans"/>
              </a:rPr>
              <a:t>The United States. </a:t>
            </a:r>
            <a:r>
              <a:rPr lang="en-US">
                <a:solidFill>
                  <a:srgbClr val="FFFFFF"/>
                </a:solidFill>
                <a:latin typeface="Open Sans"/>
                <a:ea typeface="Open Sans"/>
                <a:cs typeface="Open Sans"/>
                <a:sym typeface="Open Sans"/>
              </a:rPr>
              <a:t>E.g. The team is ready/The team are ready.</a:t>
            </a:r>
            <a:endParaRPr>
              <a:solidFill>
                <a:srgbClr val="FFFFFF"/>
              </a:solidFill>
              <a:latin typeface="Open Sans"/>
              <a:ea typeface="Open Sans"/>
              <a:cs typeface="Open Sans"/>
              <a:sym typeface="Open Sans"/>
            </a:endParaRPr>
          </a:p>
        </p:txBody>
      </p:sp>
      <p:sp>
        <p:nvSpPr>
          <p:cNvPr id="98" name="Shape 98"/>
          <p:cNvSpPr txBox="1"/>
          <p:nvPr/>
        </p:nvSpPr>
        <p:spPr>
          <a:xfrm>
            <a:off x="1500125" y="1903388"/>
            <a:ext cx="2911500" cy="317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subjects</a:t>
            </a:r>
            <a:endParaRPr sz="1600" b="0" i="0" u="none" strike="noStrike" cap="none">
              <a:solidFill>
                <a:schemeClr val="dk1"/>
              </a:solidFill>
              <a:latin typeface="Open Sans"/>
              <a:ea typeface="Open Sans"/>
              <a:cs typeface="Open Sans"/>
              <a:sym typeface="Open Sans"/>
            </a:endParaRPr>
          </a:p>
        </p:txBody>
      </p:sp>
      <p:sp>
        <p:nvSpPr>
          <p:cNvPr id="99" name="Shape 99"/>
          <p:cNvSpPr txBox="1"/>
          <p:nvPr/>
        </p:nvSpPr>
        <p:spPr>
          <a:xfrm>
            <a:off x="1500125" y="3068937"/>
            <a:ext cx="2911500" cy="317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names of stores</a:t>
            </a:r>
            <a:endParaRPr sz="1600" b="0" i="0" u="none" strike="noStrike" cap="none">
              <a:solidFill>
                <a:schemeClr val="dk1"/>
              </a:solidFill>
              <a:latin typeface="Open Sans"/>
              <a:ea typeface="Open Sans"/>
              <a:cs typeface="Open Sans"/>
              <a:sym typeface="Open Sans"/>
            </a:endParaRPr>
          </a:p>
        </p:txBody>
      </p:sp>
      <p:sp>
        <p:nvSpPr>
          <p:cNvPr id="100" name="Shape 100"/>
          <p:cNvSpPr txBox="1"/>
          <p:nvPr/>
        </p:nvSpPr>
        <p:spPr>
          <a:xfrm>
            <a:off x="1500125" y="2684002"/>
            <a:ext cx="2911500" cy="317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games</a:t>
            </a:r>
            <a:endParaRPr sz="1600" b="0" i="0" u="none" strike="noStrike" cap="none">
              <a:solidFill>
                <a:schemeClr val="dk1"/>
              </a:solidFill>
              <a:latin typeface="Open Sans"/>
              <a:ea typeface="Open Sans"/>
              <a:cs typeface="Open Sans"/>
              <a:sym typeface="Open Sans"/>
            </a:endParaRPr>
          </a:p>
        </p:txBody>
      </p:sp>
      <p:sp>
        <p:nvSpPr>
          <p:cNvPr id="101" name="Shape 101"/>
          <p:cNvSpPr txBox="1"/>
          <p:nvPr/>
        </p:nvSpPr>
        <p:spPr>
          <a:xfrm>
            <a:off x="1500125" y="3453850"/>
            <a:ext cx="2911500" cy="317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titles of books</a:t>
            </a:r>
            <a:endParaRPr sz="1600" b="0" i="0" u="none" strike="noStrike" cap="none">
              <a:solidFill>
                <a:schemeClr val="dk1"/>
              </a:solidFill>
              <a:latin typeface="Open Sans"/>
              <a:ea typeface="Open Sans"/>
              <a:cs typeface="Open Sans"/>
              <a:sym typeface="Open Sans"/>
            </a:endParaRPr>
          </a:p>
        </p:txBody>
      </p:sp>
      <p:sp>
        <p:nvSpPr>
          <p:cNvPr id="102" name="Shape 102"/>
          <p:cNvSpPr txBox="1"/>
          <p:nvPr/>
        </p:nvSpPr>
        <p:spPr>
          <a:xfrm>
            <a:off x="4280600" y="4316550"/>
            <a:ext cx="5623800" cy="5346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Society is affected by nature as well as nurture.</a:t>
            </a:r>
            <a:endParaRPr sz="15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103" name="Shape 103"/>
          <p:cNvSpPr txBox="1"/>
          <p:nvPr/>
        </p:nvSpPr>
        <p:spPr>
          <a:xfrm>
            <a:off x="4280600" y="5587213"/>
            <a:ext cx="5235300" cy="5346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The police have less influence.</a:t>
            </a:r>
            <a:r>
              <a:rPr lang="en-US" sz="1600">
                <a:latin typeface="Open Sans"/>
                <a:ea typeface="Open Sans"/>
                <a:cs typeface="Open Sans"/>
                <a:sym typeface="Open Sans"/>
              </a:rPr>
              <a:t>		</a:t>
            </a: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104" name="Shape 104"/>
          <p:cNvSpPr txBox="1"/>
          <p:nvPr/>
        </p:nvSpPr>
        <p:spPr>
          <a:xfrm>
            <a:off x="4279150" y="4582413"/>
            <a:ext cx="4877700" cy="4719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Dominoes is a game of the past.</a:t>
            </a:r>
            <a:r>
              <a:rPr lang="en-US" sz="1600">
                <a:latin typeface="Open Sans"/>
                <a:ea typeface="Open Sans"/>
                <a:cs typeface="Open Sans"/>
                <a:sym typeface="Open Sans"/>
              </a:rPr>
              <a:t>			</a:t>
            </a:r>
            <a:endParaRPr sz="1600">
              <a:latin typeface="Open Sans"/>
              <a:ea typeface="Open Sans"/>
              <a:cs typeface="Open Sans"/>
              <a:sym typeface="Open Sans"/>
            </a:endParaRPr>
          </a:p>
        </p:txBody>
      </p:sp>
      <p:sp>
        <p:nvSpPr>
          <p:cNvPr id="105" name="Shape 105"/>
          <p:cNvSpPr txBox="1"/>
          <p:nvPr/>
        </p:nvSpPr>
        <p:spPr>
          <a:xfrm>
            <a:off x="4279150" y="5865788"/>
            <a:ext cx="4700700" cy="3645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The rich are different from the poor.	</a:t>
            </a:r>
            <a:r>
              <a:rPr lang="en-US" sz="1600">
                <a:latin typeface="Open Sans"/>
                <a:ea typeface="Open Sans"/>
                <a:cs typeface="Open Sans"/>
                <a:sym typeface="Open Sans"/>
              </a:rPr>
              <a:t>	</a:t>
            </a: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106" name="Shape 106"/>
          <p:cNvSpPr txBox="1"/>
          <p:nvPr/>
        </p:nvSpPr>
        <p:spPr>
          <a:xfrm>
            <a:off x="4280600" y="6143325"/>
            <a:ext cx="5028000" cy="5346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The media are responsible for changing our views a lot.</a:t>
            </a:r>
            <a:r>
              <a:rPr lang="en-US" sz="1600">
                <a:latin typeface="Open Sans"/>
                <a:ea typeface="Open Sans"/>
                <a:cs typeface="Open Sans"/>
                <a:sym typeface="Open Sans"/>
              </a:rPr>
              <a:t>		</a:t>
            </a: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107" name="Shape 107"/>
          <p:cNvSpPr txBox="1"/>
          <p:nvPr/>
        </p:nvSpPr>
        <p:spPr>
          <a:xfrm>
            <a:off x="4280600" y="4860450"/>
            <a:ext cx="4281900" cy="3645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a:latin typeface="Open Sans"/>
                <a:ea typeface="Open Sans"/>
                <a:cs typeface="Open Sans"/>
                <a:sym typeface="Open Sans"/>
              </a:rPr>
              <a:t>Starbucks is on every corner.	</a:t>
            </a:r>
            <a:r>
              <a:rPr lang="en-US" sz="1600">
                <a:latin typeface="Open Sans"/>
                <a:ea typeface="Open Sans"/>
                <a:cs typeface="Open Sans"/>
                <a:sym typeface="Open Sans"/>
              </a:rPr>
              <a:t>	</a:t>
            </a:r>
            <a:endParaRPr sz="1600">
              <a:latin typeface="Open Sans"/>
              <a:ea typeface="Open Sans"/>
              <a:cs typeface="Open Sans"/>
              <a:sym typeface="Open Sans"/>
            </a:endParaRPr>
          </a:p>
        </p:txBody>
      </p:sp>
      <p:sp>
        <p:nvSpPr>
          <p:cNvPr id="108" name="Shape 108"/>
          <p:cNvSpPr txBox="1"/>
          <p:nvPr/>
        </p:nvSpPr>
        <p:spPr>
          <a:xfrm>
            <a:off x="4280600" y="5138513"/>
            <a:ext cx="5178900" cy="364500"/>
          </a:xfrm>
          <a:prstGeom prst="rect">
            <a:avLst/>
          </a:prstGeom>
          <a:noFill/>
          <a:ln>
            <a:noFill/>
          </a:ln>
        </p:spPr>
        <p:txBody>
          <a:bodyPr spcFirstLastPara="1" wrap="square" lIns="91425" tIns="91425" rIns="91425" bIns="91425" anchor="t" anchorCtr="0">
            <a:noAutofit/>
          </a:bodyPr>
          <a:lstStyle/>
          <a:p>
            <a:pPr marL="457200" lvl="0" indent="-323850" rtl="0">
              <a:spcBef>
                <a:spcPts val="0"/>
              </a:spcBef>
              <a:spcAft>
                <a:spcPts val="0"/>
              </a:spcAft>
              <a:buSzPts val="1500"/>
              <a:buFont typeface="Open Sans"/>
              <a:buChar char="●"/>
            </a:pPr>
            <a:r>
              <a:rPr lang="en-US" sz="1500" dirty="0">
                <a:latin typeface="Open Sans"/>
                <a:ea typeface="Open Sans"/>
                <a:cs typeface="Open Sans"/>
                <a:sym typeface="Open Sans"/>
              </a:rPr>
              <a:t>The book </a:t>
            </a:r>
            <a:r>
              <a:rPr lang="en-US" sz="1500" i="1" dirty="0">
                <a:latin typeface="Open Sans"/>
                <a:ea typeface="Open Sans"/>
                <a:cs typeface="Open Sans"/>
                <a:sym typeface="Open Sans"/>
              </a:rPr>
              <a:t>Social Media Generation</a:t>
            </a:r>
            <a:r>
              <a:rPr lang="en-US" sz="1500" dirty="0">
                <a:latin typeface="Open Sans"/>
                <a:ea typeface="Open Sans"/>
                <a:cs typeface="Open Sans"/>
                <a:sym typeface="Open Sans"/>
              </a:rPr>
              <a:t> talks about all these changes.	</a:t>
            </a:r>
            <a:endParaRPr sz="1500" dirty="0">
              <a:latin typeface="Open Sans"/>
              <a:ea typeface="Open Sans"/>
              <a:cs typeface="Open Sans"/>
              <a:sym typeface="Open Sans"/>
            </a:endParaRPr>
          </a:p>
        </p:txBody>
      </p:sp>
      <p:sp>
        <p:nvSpPr>
          <p:cNvPr id="24" name="Google Shape;65;p15">
            <a:extLst>
              <a:ext uri="{FF2B5EF4-FFF2-40B4-BE49-F238E27FC236}">
                <a16:creationId xmlns:a16="http://schemas.microsoft.com/office/drawing/2014/main" id="{997332EF-A6D2-479F-BB7A-1D9C796281CF}"/>
              </a:ext>
            </a:extLst>
          </p:cNvPr>
          <p:cNvSpPr txBox="1">
            <a:spLocks noGrp="1"/>
          </p:cNvSpPr>
          <p:nvPr>
            <p:ph type="ftr" idx="11"/>
          </p:nvPr>
        </p:nvSpPr>
        <p:spPr>
          <a:xfrm>
            <a:off x="275336" y="6556969"/>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1000"/>
                                        <p:tgtEl>
                                          <p:spTgt spid="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fade">
                                      <p:cBhvr>
                                        <p:cTn id="17" dur="1000"/>
                                        <p:tgtEl>
                                          <p:spTgt spid="9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fade">
                                      <p:cBhvr>
                                        <p:cTn id="22" dur="1000"/>
                                        <p:tgtEl>
                                          <p:spTgt spid="9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1000"/>
                                        <p:tgtEl>
                                          <p:spTgt spid="10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1000"/>
                                        <p:tgtEl>
                                          <p:spTgt spid="10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1000"/>
                                        <p:tgtEl>
                                          <p:spTgt spid="10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1000"/>
                                        <p:tgtEl>
                                          <p:spTgt spid="9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fade">
                                      <p:cBhvr>
                                        <p:cTn id="47" dur="1000"/>
                                        <p:tgtEl>
                                          <p:spTgt spid="10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1"/>
                                        </p:tgtEl>
                                        <p:attrNameLst>
                                          <p:attrName>style.visibility</p:attrName>
                                        </p:attrNameLst>
                                      </p:cBhvr>
                                      <p:to>
                                        <p:strVal val="visible"/>
                                      </p:to>
                                    </p:set>
                                    <p:animEffect transition="in" filter="fade">
                                      <p:cBhvr>
                                        <p:cTn id="52" dur="1000"/>
                                        <p:tgtEl>
                                          <p:spTgt spid="10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8"/>
                                        </p:tgtEl>
                                        <p:attrNameLst>
                                          <p:attrName>style.visibility</p:attrName>
                                        </p:attrNameLst>
                                      </p:cBhvr>
                                      <p:to>
                                        <p:strVal val="visible"/>
                                      </p:to>
                                    </p:set>
                                    <p:animEffect transition="in" filter="fade">
                                      <p:cBhvr>
                                        <p:cTn id="57" dur="1000"/>
                                        <p:tgtEl>
                                          <p:spTgt spid="10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92"/>
                                        </p:tgtEl>
                                        <p:attrNameLst>
                                          <p:attrName>style.visibility</p:attrName>
                                        </p:attrNameLst>
                                      </p:cBhvr>
                                      <p:to>
                                        <p:strVal val="visible"/>
                                      </p:to>
                                    </p:set>
                                    <p:animEffect transition="in" filter="fade">
                                      <p:cBhvr>
                                        <p:cTn id="62" dur="1000"/>
                                        <p:tgtEl>
                                          <p:spTgt spid="9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03"/>
                                        </p:tgtEl>
                                        <p:attrNameLst>
                                          <p:attrName>style.visibility</p:attrName>
                                        </p:attrNameLst>
                                      </p:cBhvr>
                                      <p:to>
                                        <p:strVal val="visible"/>
                                      </p:to>
                                    </p:set>
                                    <p:animEffect transition="in" filter="fade">
                                      <p:cBhvr>
                                        <p:cTn id="67" dur="1000"/>
                                        <p:tgtEl>
                                          <p:spTgt spid="10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fade">
                                      <p:cBhvr>
                                        <p:cTn id="72" dur="1000"/>
                                        <p:tgtEl>
                                          <p:spTgt spid="9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fade">
                                      <p:cBhvr>
                                        <p:cTn id="77" dur="1000"/>
                                        <p:tgtEl>
                                          <p:spTgt spid="105"/>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93"/>
                                        </p:tgtEl>
                                        <p:attrNameLst>
                                          <p:attrName>style.visibility</p:attrName>
                                        </p:attrNameLst>
                                      </p:cBhvr>
                                      <p:to>
                                        <p:strVal val="visible"/>
                                      </p:to>
                                    </p:set>
                                    <p:animEffect transition="in" filter="fade">
                                      <p:cBhvr>
                                        <p:cTn id="82" dur="1000"/>
                                        <p:tgtEl>
                                          <p:spTgt spid="9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fade">
                                      <p:cBhvr>
                                        <p:cTn id="87" dur="1000"/>
                                        <p:tgtEl>
                                          <p:spTgt spid="10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96"/>
                                        </p:tgtEl>
                                        <p:attrNameLst>
                                          <p:attrName>style.visibility</p:attrName>
                                        </p:attrNameLst>
                                      </p:cBhvr>
                                      <p:to>
                                        <p:strVal val="visible"/>
                                      </p:to>
                                    </p:set>
                                    <p:animEffect transition="in" filter="fade">
                                      <p:cBhvr>
                                        <p:cTn id="92" dur="1000"/>
                                        <p:tgtEl>
                                          <p:spTgt spid="96"/>
                                        </p:tgtEl>
                                      </p:cBhvr>
                                    </p:animEffect>
                                  </p:childTnLst>
                                </p:cTn>
                              </p:par>
                              <p:par>
                                <p:cTn id="93" presetID="10" presetClass="entr" presetSubtype="0" fill="hold" nodeType="withEffect">
                                  <p:stCondLst>
                                    <p:cond delay="0"/>
                                  </p:stCondLst>
                                  <p:childTnLst>
                                    <p:set>
                                      <p:cBhvr>
                                        <p:cTn id="94" dur="1" fill="hold">
                                          <p:stCondLst>
                                            <p:cond delay="0"/>
                                          </p:stCondLst>
                                        </p:cTn>
                                        <p:tgtEl>
                                          <p:spTgt spid="97"/>
                                        </p:tgtEl>
                                        <p:attrNameLst>
                                          <p:attrName>style.visibility</p:attrName>
                                        </p:attrNameLst>
                                      </p:cBhvr>
                                      <p:to>
                                        <p:strVal val="visible"/>
                                      </p:to>
                                    </p:set>
                                    <p:animEffect transition="in" filter="fade">
                                      <p:cBhvr>
                                        <p:cTn id="95" dur="1000"/>
                                        <p:tgtEl>
                                          <p:spTgt spid="97"/>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95"/>
                                        </p:tgtEl>
                                        <p:attrNameLst>
                                          <p:attrName>style.visibility</p:attrName>
                                        </p:attrNameLst>
                                      </p:cBhvr>
                                      <p:to>
                                        <p:strVal val="visible"/>
                                      </p:to>
                                    </p:set>
                                    <p:animEffect transition="in" filter="fade">
                                      <p:cBhvr>
                                        <p:cTn id="100"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13"/>
        <p:cNvGrpSpPr/>
        <p:nvPr/>
      </p:nvGrpSpPr>
      <p:grpSpPr>
        <a:xfrm>
          <a:off x="0" y="0"/>
          <a:ext cx="0" cy="0"/>
          <a:chOff x="0" y="0"/>
          <a:chExt cx="0" cy="0"/>
        </a:xfrm>
      </p:grpSpPr>
      <p:sp>
        <p:nvSpPr>
          <p:cNvPr id="114" name="Shape 114"/>
          <p:cNvSpPr txBox="1">
            <a:spLocks noGrp="1"/>
          </p:cNvSpPr>
          <p:nvPr>
            <p:ph type="title" idx="4294967295"/>
          </p:nvPr>
        </p:nvSpPr>
        <p:spPr>
          <a:xfrm>
            <a:off x="423474" y="229376"/>
            <a:ext cx="11181900" cy="1240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dirty="0">
                <a:solidFill>
                  <a:srgbClr val="1C4587"/>
                </a:solidFill>
                <a:latin typeface="Open Sans"/>
                <a:ea typeface="Open Sans"/>
                <a:cs typeface="Open Sans"/>
                <a:sym typeface="Open Sans"/>
              </a:rPr>
              <a:t>complex nouns and nouns of quantity</a:t>
            </a:r>
            <a:endParaRPr b="1" dirty="0"/>
          </a:p>
        </p:txBody>
      </p:sp>
      <p:sp>
        <p:nvSpPr>
          <p:cNvPr id="115" name="Shape 115"/>
          <p:cNvSpPr/>
          <p:nvPr/>
        </p:nvSpPr>
        <p:spPr>
          <a:xfrm>
            <a:off x="175802" y="5342509"/>
            <a:ext cx="2081400" cy="1001400"/>
          </a:xfrm>
          <a:prstGeom prst="cloudCallout">
            <a:avLst>
              <a:gd name="adj1" fmla="val 51535"/>
              <a:gd name="adj2" fmla="val -60466"/>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500" i="1">
                <a:solidFill>
                  <a:srgbClr val="F49C4E"/>
                </a:solidFill>
                <a:latin typeface="Open Sans"/>
                <a:ea typeface="Open Sans"/>
                <a:cs typeface="Open Sans"/>
                <a:sym typeface="Open Sans"/>
              </a:rPr>
              <a:t>The main noun, not the quantity word</a:t>
            </a:r>
            <a:endParaRPr sz="1500" b="0" i="1" u="none" strike="noStrike" cap="none">
              <a:solidFill>
                <a:srgbClr val="F49C4E"/>
              </a:solidFill>
              <a:latin typeface="Open Sans"/>
              <a:ea typeface="Open Sans"/>
              <a:cs typeface="Open Sans"/>
              <a:sym typeface="Open Sans"/>
            </a:endParaRPr>
          </a:p>
        </p:txBody>
      </p:sp>
      <p:sp>
        <p:nvSpPr>
          <p:cNvPr id="116" name="Shape 116"/>
          <p:cNvSpPr/>
          <p:nvPr/>
        </p:nvSpPr>
        <p:spPr>
          <a:xfrm>
            <a:off x="9281400" y="4341091"/>
            <a:ext cx="2762818" cy="2367909"/>
          </a:xfrm>
          <a:prstGeom prst="cloudCallout">
            <a:avLst>
              <a:gd name="adj1" fmla="val -37434"/>
              <a:gd name="adj2" fmla="val -50410"/>
            </a:avLst>
          </a:prstGeom>
          <a:solidFill>
            <a:schemeClr val="lt1"/>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500"/>
              <a:buFont typeface="Open Sans"/>
              <a:buNone/>
            </a:pPr>
            <a:r>
              <a:rPr lang="en-US" i="1" dirty="0">
                <a:solidFill>
                  <a:schemeClr val="accent1"/>
                </a:solidFill>
                <a:latin typeface="Open Sans"/>
                <a:ea typeface="Open Sans"/>
                <a:cs typeface="Open Sans"/>
                <a:sym typeface="Open Sans"/>
              </a:rPr>
              <a:t>1. Learning a language and speaking it to a high level…</a:t>
            </a:r>
            <a:endParaRPr i="1" dirty="0">
              <a:solidFill>
                <a:schemeClr val="accent1"/>
              </a:solidFill>
              <a:latin typeface="Open Sans"/>
              <a:ea typeface="Open Sans"/>
              <a:cs typeface="Open Sans"/>
              <a:sym typeface="Open Sans"/>
            </a:endParaRPr>
          </a:p>
          <a:p>
            <a:pPr marL="0" lvl="0" indent="0" algn="ctr" rtl="0">
              <a:spcBef>
                <a:spcPts val="0"/>
              </a:spcBef>
              <a:spcAft>
                <a:spcPts val="0"/>
              </a:spcAft>
              <a:buClr>
                <a:schemeClr val="dk1"/>
              </a:buClr>
              <a:buSzPts val="500"/>
              <a:buFont typeface="Open Sans"/>
              <a:buNone/>
            </a:pPr>
            <a:endParaRPr i="1" dirty="0">
              <a:solidFill>
                <a:schemeClr val="accent1"/>
              </a:solidFill>
              <a:latin typeface="Open Sans"/>
              <a:ea typeface="Open Sans"/>
              <a:cs typeface="Open Sans"/>
              <a:sym typeface="Open Sans"/>
            </a:endParaRPr>
          </a:p>
          <a:p>
            <a:pPr marL="0" marR="0" lvl="0" indent="0" algn="ctr" rtl="0">
              <a:lnSpc>
                <a:spcPct val="100000"/>
              </a:lnSpc>
              <a:spcBef>
                <a:spcPts val="0"/>
              </a:spcBef>
              <a:spcAft>
                <a:spcPts val="0"/>
              </a:spcAft>
              <a:buClr>
                <a:srgbClr val="F49C4E"/>
              </a:buClr>
              <a:buSzPts val="400"/>
              <a:buFont typeface="Open Sans"/>
              <a:buNone/>
            </a:pPr>
            <a:r>
              <a:rPr lang="en-US" i="1" dirty="0">
                <a:solidFill>
                  <a:schemeClr val="accent1"/>
                </a:solidFill>
                <a:latin typeface="Open Sans"/>
                <a:ea typeface="Open Sans"/>
                <a:cs typeface="Open Sans"/>
                <a:sym typeface="Open Sans"/>
              </a:rPr>
              <a:t>2. My friends who come from all around the world...</a:t>
            </a:r>
            <a:endParaRPr i="1" dirty="0">
              <a:solidFill>
                <a:schemeClr val="accent1"/>
              </a:solidFill>
              <a:latin typeface="Open Sans"/>
              <a:ea typeface="Open Sans"/>
              <a:cs typeface="Open Sans"/>
              <a:sym typeface="Open Sans"/>
            </a:endParaRPr>
          </a:p>
        </p:txBody>
      </p:sp>
      <p:sp>
        <p:nvSpPr>
          <p:cNvPr id="117" name="Shape 117"/>
          <p:cNvSpPr/>
          <p:nvPr/>
        </p:nvSpPr>
        <p:spPr>
          <a:xfrm>
            <a:off x="6189138" y="5591674"/>
            <a:ext cx="1902000" cy="1001400"/>
          </a:xfrm>
          <a:prstGeom prst="cloudCallout">
            <a:avLst>
              <a:gd name="adj1" fmla="val -69347"/>
              <a:gd name="adj2" fmla="val -14485"/>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500" i="1">
                <a:solidFill>
                  <a:srgbClr val="F49C4E"/>
                </a:solidFill>
                <a:latin typeface="Open Sans"/>
                <a:ea typeface="Open Sans"/>
                <a:cs typeface="Open Sans"/>
                <a:sym typeface="Open Sans"/>
              </a:rPr>
              <a:t>The main subject</a:t>
            </a:r>
            <a:endParaRPr sz="1500" b="0" i="1" u="none" strike="noStrike" cap="none">
              <a:solidFill>
                <a:srgbClr val="F49C4E"/>
              </a:solidFill>
              <a:latin typeface="Open Sans"/>
              <a:ea typeface="Open Sans"/>
              <a:cs typeface="Open Sans"/>
              <a:sym typeface="Open Sans"/>
            </a:endParaRPr>
          </a:p>
        </p:txBody>
      </p:sp>
      <p:pic>
        <p:nvPicPr>
          <p:cNvPr id="119" name="Shape 119"/>
          <p:cNvPicPr preferRelativeResize="0"/>
          <p:nvPr/>
        </p:nvPicPr>
        <p:blipFill rotWithShape="1">
          <a:blip r:embed="rId3">
            <a:alphaModFix/>
          </a:blip>
          <a:srcRect/>
          <a:stretch/>
        </p:blipFill>
        <p:spPr>
          <a:xfrm>
            <a:off x="9646375" y="1299275"/>
            <a:ext cx="1594652" cy="1594626"/>
          </a:xfrm>
          <a:prstGeom prst="rect">
            <a:avLst/>
          </a:prstGeom>
          <a:noFill/>
          <a:ln>
            <a:noFill/>
          </a:ln>
        </p:spPr>
      </p:pic>
      <p:sp>
        <p:nvSpPr>
          <p:cNvPr id="120" name="Shape 120"/>
          <p:cNvSpPr/>
          <p:nvPr/>
        </p:nvSpPr>
        <p:spPr>
          <a:xfrm>
            <a:off x="1541150" y="3911275"/>
            <a:ext cx="2336700" cy="1240200"/>
          </a:xfrm>
          <a:prstGeom prst="wedgeRoundRectCallout">
            <a:avLst>
              <a:gd name="adj1" fmla="val 100067"/>
              <a:gd name="adj2" fmla="val -2678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a:solidFill>
                  <a:schemeClr val="lt1"/>
                </a:solidFill>
                <a:latin typeface="Open Sans"/>
                <a:ea typeface="Open Sans"/>
                <a:cs typeface="Open Sans"/>
                <a:sym typeface="Open Sans"/>
              </a:rPr>
              <a:t>When expressing quantity, what determines if we use a singular or plural verb conjugation?</a:t>
            </a:r>
            <a:endParaRPr sz="1500"/>
          </a:p>
        </p:txBody>
      </p:sp>
      <p:sp>
        <p:nvSpPr>
          <p:cNvPr id="121" name="Shape 121"/>
          <p:cNvSpPr/>
          <p:nvPr/>
        </p:nvSpPr>
        <p:spPr>
          <a:xfrm>
            <a:off x="7868599" y="3716988"/>
            <a:ext cx="1654800" cy="1240200"/>
          </a:xfrm>
          <a:prstGeom prst="wedgeRoundRectCallout">
            <a:avLst>
              <a:gd name="adj1" fmla="val -75211"/>
              <a:gd name="adj2" fmla="val 33844"/>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a:solidFill>
                  <a:schemeClr val="lt1"/>
                </a:solidFill>
                <a:latin typeface="Open Sans"/>
                <a:ea typeface="Open Sans"/>
                <a:cs typeface="Open Sans"/>
                <a:sym typeface="Open Sans"/>
              </a:rPr>
              <a:t>There are two complex nouns in this conversation. Find  them.</a:t>
            </a:r>
            <a:endParaRPr sz="1500"/>
          </a:p>
        </p:txBody>
      </p:sp>
      <p:sp>
        <p:nvSpPr>
          <p:cNvPr id="122" name="Shape 122"/>
          <p:cNvSpPr/>
          <p:nvPr/>
        </p:nvSpPr>
        <p:spPr>
          <a:xfrm>
            <a:off x="4229275" y="5342500"/>
            <a:ext cx="1594500" cy="1333800"/>
          </a:xfrm>
          <a:prstGeom prst="wedgeRoundRectCallout">
            <a:avLst>
              <a:gd name="adj1" fmla="val -1025"/>
              <a:gd name="adj2" fmla="val -6748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a:solidFill>
                  <a:srgbClr val="FFFFFF"/>
                </a:solidFill>
                <a:latin typeface="Open Sans"/>
                <a:ea typeface="Open Sans"/>
                <a:cs typeface="Open Sans"/>
                <a:sym typeface="Open Sans"/>
              </a:rPr>
              <a:t>How do we determine if we use a singular or plural verb?</a:t>
            </a:r>
            <a:endParaRPr sz="1500">
              <a:solidFill>
                <a:srgbClr val="FFFFFF"/>
              </a:solidFill>
              <a:latin typeface="Open Sans"/>
              <a:ea typeface="Open Sans"/>
              <a:cs typeface="Open Sans"/>
              <a:sym typeface="Open Sans"/>
            </a:endParaRPr>
          </a:p>
        </p:txBody>
      </p:sp>
      <p:sp>
        <p:nvSpPr>
          <p:cNvPr id="123" name="Shape 123"/>
          <p:cNvSpPr txBox="1"/>
          <p:nvPr/>
        </p:nvSpPr>
        <p:spPr>
          <a:xfrm>
            <a:off x="464550" y="892170"/>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Look at the conversation and answer the questions.</a:t>
            </a:r>
            <a:endParaRPr sz="2000" b="0" i="0" u="none" strike="noStrike" cap="none">
              <a:solidFill>
                <a:srgbClr val="1C4587"/>
              </a:solidFill>
              <a:latin typeface="Open Sans"/>
              <a:ea typeface="Open Sans"/>
              <a:cs typeface="Open Sans"/>
              <a:sym typeface="Open Sans"/>
            </a:endParaRPr>
          </a:p>
        </p:txBody>
      </p:sp>
      <p:pic>
        <p:nvPicPr>
          <p:cNvPr id="124" name="Shape 124"/>
          <p:cNvPicPr preferRelativeResize="0"/>
          <p:nvPr/>
        </p:nvPicPr>
        <p:blipFill rotWithShape="1">
          <a:blip r:embed="rId4">
            <a:alphaModFix/>
          </a:blip>
          <a:srcRect/>
          <a:stretch/>
        </p:blipFill>
        <p:spPr>
          <a:xfrm>
            <a:off x="5510750" y="3716992"/>
            <a:ext cx="1728000" cy="1727955"/>
          </a:xfrm>
          <a:prstGeom prst="rect">
            <a:avLst/>
          </a:prstGeom>
          <a:noFill/>
          <a:ln>
            <a:noFill/>
          </a:ln>
        </p:spPr>
      </p:pic>
      <p:pic>
        <p:nvPicPr>
          <p:cNvPr id="125" name="Shape 125"/>
          <p:cNvPicPr preferRelativeResize="0"/>
          <p:nvPr/>
        </p:nvPicPr>
        <p:blipFill rotWithShape="1">
          <a:blip r:embed="rId5">
            <a:alphaModFix/>
          </a:blip>
          <a:srcRect/>
          <a:stretch/>
        </p:blipFill>
        <p:spPr>
          <a:xfrm>
            <a:off x="846300" y="1399230"/>
            <a:ext cx="1394699" cy="1394699"/>
          </a:xfrm>
          <a:prstGeom prst="rect">
            <a:avLst/>
          </a:prstGeom>
          <a:noFill/>
          <a:ln>
            <a:noFill/>
          </a:ln>
        </p:spPr>
      </p:pic>
      <p:sp>
        <p:nvSpPr>
          <p:cNvPr id="126" name="Shape 126"/>
          <p:cNvSpPr/>
          <p:nvPr/>
        </p:nvSpPr>
        <p:spPr>
          <a:xfrm>
            <a:off x="3224950" y="1416725"/>
            <a:ext cx="2515200" cy="2082000"/>
          </a:xfrm>
          <a:prstGeom prst="wedgeRoundRectCallout">
            <a:avLst>
              <a:gd name="adj1" fmla="val -89242"/>
              <a:gd name="adj2" fmla="val -13128"/>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Did you know that 80% of people only speak one language? Learning a language and speaking it to a high level is more valuable than I thought!</a:t>
            </a:r>
            <a:endParaRPr sz="1600" b="0" i="0" u="none" strike="noStrike" cap="none">
              <a:solidFill>
                <a:schemeClr val="lt1"/>
              </a:solidFill>
              <a:latin typeface="Open Sans"/>
              <a:ea typeface="Open Sans"/>
              <a:cs typeface="Open Sans"/>
              <a:sym typeface="Open Sans"/>
            </a:endParaRPr>
          </a:p>
        </p:txBody>
      </p:sp>
      <p:sp>
        <p:nvSpPr>
          <p:cNvPr id="127" name="Shape 127"/>
          <p:cNvSpPr/>
          <p:nvPr/>
        </p:nvSpPr>
        <p:spPr>
          <a:xfrm>
            <a:off x="6189150" y="1299275"/>
            <a:ext cx="2712900" cy="2271000"/>
          </a:xfrm>
          <a:prstGeom prst="wedgeRoundRectCallout">
            <a:avLst>
              <a:gd name="adj1" fmla="val 79517"/>
              <a:gd name="adj2" fmla="val -24174"/>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dirty="0">
                <a:solidFill>
                  <a:schemeClr val="lt1"/>
                </a:solidFill>
                <a:latin typeface="Open Sans"/>
                <a:ea typeface="Open Sans"/>
                <a:cs typeface="Open Sans"/>
                <a:sym typeface="Open Sans"/>
              </a:rPr>
              <a:t>I’m not sure that’s true. The majority of our generation speaks another language because they learn it at school. My friends who come from all around the world all speak two languages or more.</a:t>
            </a:r>
            <a:r>
              <a:rPr lang="en-US" dirty="0">
                <a:solidFill>
                  <a:schemeClr val="lt1"/>
                </a:solidFill>
                <a:latin typeface="Open Sans"/>
                <a:ea typeface="Open Sans"/>
                <a:cs typeface="Open Sans"/>
                <a:sym typeface="Open Sans"/>
              </a:rPr>
              <a:t> </a:t>
            </a:r>
            <a:endParaRPr sz="1400" b="0" i="0" u="none" strike="noStrike" cap="none" dirty="0">
              <a:solidFill>
                <a:schemeClr val="lt1"/>
              </a:solidFill>
              <a:latin typeface="Open Sans"/>
              <a:ea typeface="Open Sans"/>
              <a:cs typeface="Open Sans"/>
              <a:sym typeface="Open Sans"/>
            </a:endParaRPr>
          </a:p>
        </p:txBody>
      </p:sp>
      <p:sp>
        <p:nvSpPr>
          <p:cNvPr id="16" name="Google Shape;65;p15">
            <a:extLst>
              <a:ext uri="{FF2B5EF4-FFF2-40B4-BE49-F238E27FC236}">
                <a16:creationId xmlns:a16="http://schemas.microsoft.com/office/drawing/2014/main" id="{DB054707-BABB-4C69-910E-12B25FBACFBC}"/>
              </a:ext>
            </a:extLst>
          </p:cNvPr>
          <p:cNvSpPr txBox="1">
            <a:spLocks noGrp="1"/>
          </p:cNvSpPr>
          <p:nvPr>
            <p:ph type="ftr" idx="11"/>
          </p:nvPr>
        </p:nvSpPr>
        <p:spPr>
          <a:xfrm>
            <a:off x="275336" y="6565846"/>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childTnLst>
                                </p:cTn>
                              </p:par>
                              <p:par>
                                <p:cTn id="8" presetID="10" presetClass="entr" presetSubtype="0" fill="hold"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1000"/>
                                        <p:tgtEl>
                                          <p:spTgt spid="126"/>
                                        </p:tgtEl>
                                      </p:cBhvr>
                                    </p:animEffect>
                                  </p:childTnLst>
                                </p:cTn>
                              </p:par>
                              <p:par>
                                <p:cTn id="11" presetID="10" presetClass="entr" presetSubtype="0" fill="hold" nodeType="with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1000"/>
                                        <p:tgtEl>
                                          <p:spTgt spid="127"/>
                                        </p:tgtEl>
                                      </p:cBhvr>
                                    </p:animEffect>
                                  </p:childTnLst>
                                </p:cTn>
                              </p:par>
                              <p:par>
                                <p:cTn id="14" presetID="10" presetClass="entr" presetSubtype="0" fill="hold" nodeType="with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fade">
                                      <p:cBhvr>
                                        <p:cTn id="16" dur="1000"/>
                                        <p:tgtEl>
                                          <p:spTgt spid="1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24"/>
                                        </p:tgtEl>
                                        <p:attrNameLst>
                                          <p:attrName>style.visibility</p:attrName>
                                        </p:attrNameLst>
                                      </p:cBhvr>
                                      <p:to>
                                        <p:strVal val="visible"/>
                                      </p:to>
                                    </p:set>
                                    <p:animEffect transition="in" filter="fade">
                                      <p:cBhvr>
                                        <p:cTn id="21" dur="1000"/>
                                        <p:tgtEl>
                                          <p:spTgt spid="124"/>
                                        </p:tgtEl>
                                      </p:cBhvr>
                                    </p:animEffect>
                                  </p:childTnLst>
                                </p:cTn>
                              </p:par>
                              <p:par>
                                <p:cTn id="22" presetID="10" presetClass="entr" presetSubtype="0" fill="hold"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fade">
                                      <p:cBhvr>
                                        <p:cTn id="24" dur="1000"/>
                                        <p:tgtEl>
                                          <p:spTgt spid="1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5"/>
                                        </p:tgtEl>
                                        <p:attrNameLst>
                                          <p:attrName>style.visibility</p:attrName>
                                        </p:attrNameLst>
                                      </p:cBhvr>
                                      <p:to>
                                        <p:strVal val="visible"/>
                                      </p:to>
                                    </p:set>
                                    <p:animEffect transition="in" filter="fade">
                                      <p:cBhvr>
                                        <p:cTn id="29" dur="1000"/>
                                        <p:tgtEl>
                                          <p:spTgt spid="1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1000"/>
                                        <p:tgtEl>
                                          <p:spTgt spid="12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fade">
                                      <p:cBhvr>
                                        <p:cTn id="39" dur="1000"/>
                                        <p:tgtEl>
                                          <p:spTgt spid="1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21"/>
                                        </p:tgtEl>
                                        <p:attrNameLst>
                                          <p:attrName>style.visibility</p:attrName>
                                        </p:attrNameLst>
                                      </p:cBhvr>
                                      <p:to>
                                        <p:strVal val="visible"/>
                                      </p:to>
                                    </p:set>
                                    <p:animEffect transition="in" filter="fade">
                                      <p:cBhvr>
                                        <p:cTn id="44" dur="1000"/>
                                        <p:tgtEl>
                                          <p:spTgt spid="12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10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31"/>
        <p:cNvGrpSpPr/>
        <p:nvPr/>
      </p:nvGrpSpPr>
      <p:grpSpPr>
        <a:xfrm>
          <a:off x="0" y="0"/>
          <a:ext cx="0" cy="0"/>
          <a:chOff x="0" y="0"/>
          <a:chExt cx="0" cy="0"/>
        </a:xfrm>
      </p:grpSpPr>
      <p:sp>
        <p:nvSpPr>
          <p:cNvPr id="132" name="Shape 132"/>
          <p:cNvSpPr txBox="1"/>
          <p:nvPr/>
        </p:nvSpPr>
        <p:spPr>
          <a:xfrm>
            <a:off x="447375" y="2418513"/>
            <a:ext cx="6416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b="1">
                <a:solidFill>
                  <a:schemeClr val="dk1"/>
                </a:solidFill>
                <a:latin typeface="Open Sans"/>
                <a:ea typeface="Open Sans"/>
                <a:cs typeface="Open Sans"/>
                <a:sym typeface="Open Sans"/>
              </a:rPr>
              <a:t>Learning</a:t>
            </a:r>
            <a:r>
              <a:rPr lang="en-US" sz="1600">
                <a:solidFill>
                  <a:schemeClr val="dk1"/>
                </a:solidFill>
                <a:latin typeface="Open Sans"/>
                <a:ea typeface="Open Sans"/>
                <a:cs typeface="Open Sans"/>
                <a:sym typeface="Open Sans"/>
              </a:rPr>
              <a:t> a language and </a:t>
            </a:r>
            <a:r>
              <a:rPr lang="en-US" sz="1600" b="1">
                <a:solidFill>
                  <a:schemeClr val="dk1"/>
                </a:solidFill>
                <a:latin typeface="Open Sans"/>
                <a:ea typeface="Open Sans"/>
                <a:cs typeface="Open Sans"/>
                <a:sym typeface="Open Sans"/>
              </a:rPr>
              <a:t>speaking </a:t>
            </a:r>
            <a:r>
              <a:rPr lang="en-US" sz="1600">
                <a:solidFill>
                  <a:schemeClr val="dk1"/>
                </a:solidFill>
                <a:latin typeface="Open Sans"/>
                <a:ea typeface="Open Sans"/>
                <a:cs typeface="Open Sans"/>
                <a:sym typeface="Open Sans"/>
              </a:rPr>
              <a:t>it to a high level </a:t>
            </a:r>
            <a:r>
              <a:rPr lang="en-US" sz="1600" u="sng">
                <a:solidFill>
                  <a:schemeClr val="dk1"/>
                </a:solidFill>
                <a:latin typeface="Open Sans"/>
                <a:ea typeface="Open Sans"/>
                <a:cs typeface="Open Sans"/>
                <a:sym typeface="Open Sans"/>
              </a:rPr>
              <a:t>is</a:t>
            </a:r>
            <a:r>
              <a:rPr lang="en-US" sz="1600">
                <a:solidFill>
                  <a:schemeClr val="dk1"/>
                </a:solidFill>
                <a:latin typeface="Open Sans"/>
                <a:ea typeface="Open Sans"/>
                <a:cs typeface="Open Sans"/>
                <a:sym typeface="Open Sans"/>
              </a:rPr>
              <a:t> valuable.</a:t>
            </a:r>
            <a:endParaRPr sz="1600" b="0" i="0" u="none" strike="noStrike" cap="none">
              <a:solidFill>
                <a:schemeClr val="dk1"/>
              </a:solidFill>
              <a:latin typeface="Open Sans"/>
              <a:ea typeface="Open Sans"/>
              <a:cs typeface="Open Sans"/>
              <a:sym typeface="Open Sans"/>
            </a:endParaRPr>
          </a:p>
        </p:txBody>
      </p:sp>
      <p:sp>
        <p:nvSpPr>
          <p:cNvPr id="133" name="Shape 133"/>
          <p:cNvSpPr txBox="1"/>
          <p:nvPr/>
        </p:nvSpPr>
        <p:spPr>
          <a:xfrm>
            <a:off x="468069" y="4946616"/>
            <a:ext cx="4700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b="1">
                <a:solidFill>
                  <a:schemeClr val="dk1"/>
                </a:solidFill>
                <a:latin typeface="Open Sans"/>
                <a:ea typeface="Open Sans"/>
                <a:cs typeface="Open Sans"/>
                <a:sym typeface="Open Sans"/>
              </a:rPr>
              <a:t>80% of people </a:t>
            </a:r>
            <a:r>
              <a:rPr lang="en-US" sz="1600">
                <a:solidFill>
                  <a:schemeClr val="dk1"/>
                </a:solidFill>
                <a:latin typeface="Open Sans"/>
                <a:ea typeface="Open Sans"/>
                <a:cs typeface="Open Sans"/>
                <a:sym typeface="Open Sans"/>
              </a:rPr>
              <a:t>only </a:t>
            </a:r>
            <a:r>
              <a:rPr lang="en-US" sz="1600" u="sng">
                <a:solidFill>
                  <a:schemeClr val="dk1"/>
                </a:solidFill>
                <a:latin typeface="Open Sans"/>
                <a:ea typeface="Open Sans"/>
                <a:cs typeface="Open Sans"/>
                <a:sym typeface="Open Sans"/>
              </a:rPr>
              <a:t>speak</a:t>
            </a:r>
            <a:r>
              <a:rPr lang="en-US" sz="1600">
                <a:solidFill>
                  <a:schemeClr val="dk1"/>
                </a:solidFill>
                <a:latin typeface="Open Sans"/>
                <a:ea typeface="Open Sans"/>
                <a:cs typeface="Open Sans"/>
                <a:sym typeface="Open Sans"/>
              </a:rPr>
              <a:t> one language.</a:t>
            </a:r>
            <a:endParaRPr sz="1600" i="0" strike="noStrike" cap="none">
              <a:solidFill>
                <a:schemeClr val="dk1"/>
              </a:solidFill>
              <a:latin typeface="Open Sans"/>
              <a:ea typeface="Open Sans"/>
              <a:cs typeface="Open Sans"/>
              <a:sym typeface="Open Sans"/>
            </a:endParaRPr>
          </a:p>
        </p:txBody>
      </p:sp>
      <p:sp>
        <p:nvSpPr>
          <p:cNvPr id="134" name="Shape 134"/>
          <p:cNvSpPr txBox="1"/>
          <p:nvPr/>
        </p:nvSpPr>
        <p:spPr>
          <a:xfrm>
            <a:off x="468076" y="1595532"/>
            <a:ext cx="87267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With complex nouns, the verb agrees with the main subject (usually the first word).</a:t>
            </a:r>
            <a:endParaRPr sz="1400" b="0" i="0" u="none" strike="noStrike" cap="none">
              <a:solidFill>
                <a:schemeClr val="lt1"/>
              </a:solidFill>
              <a:latin typeface="Open Sans"/>
              <a:ea typeface="Open Sans"/>
              <a:cs typeface="Open Sans"/>
              <a:sym typeface="Open Sans"/>
            </a:endParaRPr>
          </a:p>
        </p:txBody>
      </p:sp>
      <p:sp>
        <p:nvSpPr>
          <p:cNvPr id="135" name="Shape 135"/>
          <p:cNvSpPr txBox="1"/>
          <p:nvPr/>
        </p:nvSpPr>
        <p:spPr>
          <a:xfrm>
            <a:off x="447378" y="4040081"/>
            <a:ext cx="87681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With nouns that refer to quantity, the verb agrees with the main verb.</a:t>
            </a:r>
            <a:endParaRPr sz="1400" b="0" i="0" u="none" strike="noStrike" cap="none">
              <a:solidFill>
                <a:schemeClr val="lt1"/>
              </a:solidFill>
              <a:latin typeface="Open Sans"/>
              <a:ea typeface="Open Sans"/>
              <a:cs typeface="Open Sans"/>
              <a:sym typeface="Open Sans"/>
            </a:endParaRPr>
          </a:p>
        </p:txBody>
      </p:sp>
      <p:sp>
        <p:nvSpPr>
          <p:cNvPr id="136" name="Shape 136"/>
          <p:cNvSpPr txBox="1"/>
          <p:nvPr/>
        </p:nvSpPr>
        <p:spPr>
          <a:xfrm>
            <a:off x="447375" y="172650"/>
            <a:ext cx="117414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dirty="0">
                <a:solidFill>
                  <a:srgbClr val="1C4587"/>
                </a:solidFill>
                <a:latin typeface="Open Sans"/>
                <a:ea typeface="Open Sans"/>
                <a:cs typeface="Open Sans"/>
                <a:sym typeface="Open Sans"/>
              </a:rPr>
              <a:t>Form:</a:t>
            </a:r>
            <a:r>
              <a:rPr lang="en-US" sz="4400" dirty="0">
                <a:solidFill>
                  <a:srgbClr val="1C4587"/>
                </a:solidFill>
                <a:latin typeface="Open Sans"/>
                <a:ea typeface="Open Sans"/>
                <a:cs typeface="Open Sans"/>
                <a:sym typeface="Open Sans"/>
              </a:rPr>
              <a:t> complex nouns and nouns of quantity</a:t>
            </a:r>
            <a:endParaRPr sz="4400" i="0" u="none" strike="noStrike" cap="none" dirty="0">
              <a:solidFill>
                <a:srgbClr val="1C4587"/>
              </a:solidFill>
              <a:latin typeface="Open Sans"/>
              <a:ea typeface="Open Sans"/>
              <a:cs typeface="Open Sans"/>
              <a:sym typeface="Open Sans"/>
            </a:endParaRPr>
          </a:p>
        </p:txBody>
      </p:sp>
      <p:sp>
        <p:nvSpPr>
          <p:cNvPr id="137" name="Shape 137"/>
          <p:cNvSpPr/>
          <p:nvPr/>
        </p:nvSpPr>
        <p:spPr>
          <a:xfrm>
            <a:off x="9522500" y="5802300"/>
            <a:ext cx="2319000" cy="9522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Let’s practise...</a:t>
            </a:r>
            <a:endParaRPr sz="1600" b="0" i="0" u="none" strike="noStrike" cap="none">
              <a:solidFill>
                <a:schemeClr val="lt1"/>
              </a:solidFill>
              <a:latin typeface="Open Sans"/>
              <a:ea typeface="Open Sans"/>
              <a:cs typeface="Open Sans"/>
              <a:sym typeface="Open Sans"/>
            </a:endParaRPr>
          </a:p>
        </p:txBody>
      </p:sp>
      <p:sp>
        <p:nvSpPr>
          <p:cNvPr id="138" name="Shape 138"/>
          <p:cNvSpPr txBox="1"/>
          <p:nvPr/>
        </p:nvSpPr>
        <p:spPr>
          <a:xfrm>
            <a:off x="468075" y="3335800"/>
            <a:ext cx="70212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b="1" dirty="0">
                <a:solidFill>
                  <a:schemeClr val="dk1"/>
                </a:solidFill>
                <a:latin typeface="Open Sans"/>
                <a:ea typeface="Open Sans"/>
                <a:cs typeface="Open Sans"/>
                <a:sym typeface="Open Sans"/>
              </a:rPr>
              <a:t>My friends </a:t>
            </a:r>
            <a:r>
              <a:rPr lang="en-US" sz="1600" dirty="0">
                <a:solidFill>
                  <a:schemeClr val="dk1"/>
                </a:solidFill>
                <a:latin typeface="Open Sans"/>
                <a:ea typeface="Open Sans"/>
                <a:cs typeface="Open Sans"/>
                <a:sym typeface="Open Sans"/>
              </a:rPr>
              <a:t>who come from all around the world </a:t>
            </a:r>
            <a:r>
              <a:rPr lang="en-US" sz="1600" u="sng" dirty="0">
                <a:solidFill>
                  <a:schemeClr val="dk1"/>
                </a:solidFill>
                <a:latin typeface="Open Sans"/>
                <a:ea typeface="Open Sans"/>
                <a:cs typeface="Open Sans"/>
                <a:sym typeface="Open Sans"/>
              </a:rPr>
              <a:t>speak</a:t>
            </a:r>
            <a:r>
              <a:rPr lang="en-US" sz="1600" dirty="0">
                <a:solidFill>
                  <a:schemeClr val="dk1"/>
                </a:solidFill>
                <a:latin typeface="Open Sans"/>
                <a:ea typeface="Open Sans"/>
                <a:cs typeface="Open Sans"/>
                <a:sym typeface="Open Sans"/>
              </a:rPr>
              <a:t> two languages.</a:t>
            </a:r>
            <a:endParaRPr sz="1600" i="0" u="none" strike="noStrike" cap="none" dirty="0">
              <a:solidFill>
                <a:schemeClr val="dk1"/>
              </a:solidFill>
              <a:latin typeface="Open Sans"/>
              <a:ea typeface="Open Sans"/>
              <a:cs typeface="Open Sans"/>
              <a:sym typeface="Open Sans"/>
            </a:endParaRPr>
          </a:p>
        </p:txBody>
      </p:sp>
      <p:sp>
        <p:nvSpPr>
          <p:cNvPr id="139" name="Shape 139"/>
          <p:cNvSpPr/>
          <p:nvPr/>
        </p:nvSpPr>
        <p:spPr>
          <a:xfrm>
            <a:off x="9777950" y="4946637"/>
            <a:ext cx="1611600" cy="732000"/>
          </a:xfrm>
          <a:prstGeom prst="wedgeRoundRectCallout">
            <a:avLst>
              <a:gd name="adj1" fmla="val 66336"/>
              <a:gd name="adj2" fmla="val -2970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rgbClr val="FFFFFF"/>
                </a:solidFill>
                <a:latin typeface="Open Sans"/>
                <a:ea typeface="Open Sans"/>
                <a:cs typeface="Open Sans"/>
                <a:sym typeface="Open Sans"/>
              </a:rPr>
              <a:t>Singular/ uncountable</a:t>
            </a:r>
            <a:endParaRPr>
              <a:solidFill>
                <a:srgbClr val="FFFFFF"/>
              </a:solidFill>
            </a:endParaRPr>
          </a:p>
        </p:txBody>
      </p:sp>
      <p:sp>
        <p:nvSpPr>
          <p:cNvPr id="140" name="Shape 140"/>
          <p:cNvSpPr/>
          <p:nvPr/>
        </p:nvSpPr>
        <p:spPr>
          <a:xfrm>
            <a:off x="9753800" y="4105550"/>
            <a:ext cx="1659900" cy="732000"/>
          </a:xfrm>
          <a:prstGeom prst="wedgeRoundRectCallout">
            <a:avLst>
              <a:gd name="adj1" fmla="val 66434"/>
              <a:gd name="adj2" fmla="val -3841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rgbClr val="FFFFFF"/>
                </a:solidFill>
                <a:latin typeface="Open Sans"/>
                <a:ea typeface="Open Sans"/>
                <a:cs typeface="Open Sans"/>
                <a:sym typeface="Open Sans"/>
              </a:rPr>
              <a:t>Plural</a:t>
            </a:r>
            <a:endParaRPr>
              <a:solidFill>
                <a:srgbClr val="FFFFFF"/>
              </a:solidFill>
            </a:endParaRPr>
          </a:p>
        </p:txBody>
      </p:sp>
      <p:sp>
        <p:nvSpPr>
          <p:cNvPr id="141" name="Shape 141"/>
          <p:cNvSpPr/>
          <p:nvPr/>
        </p:nvSpPr>
        <p:spPr>
          <a:xfrm rot="-129312" flipH="1">
            <a:off x="2982533" y="4609991"/>
            <a:ext cx="8599583" cy="386368"/>
          </a:xfrm>
          <a:prstGeom prst="arc">
            <a:avLst>
              <a:gd name="adj1" fmla="val 11001478"/>
              <a:gd name="adj2" fmla="val 2157525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2" name="Shape 142"/>
          <p:cNvSpPr txBox="1"/>
          <p:nvPr/>
        </p:nvSpPr>
        <p:spPr>
          <a:xfrm>
            <a:off x="447377" y="5844400"/>
            <a:ext cx="6269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a:solidFill>
                  <a:schemeClr val="dk1"/>
                </a:solidFill>
                <a:latin typeface="Open Sans"/>
                <a:ea typeface="Open Sans"/>
                <a:cs typeface="Open Sans"/>
                <a:sym typeface="Open Sans"/>
              </a:rPr>
              <a:t>The majority of our </a:t>
            </a:r>
            <a:r>
              <a:rPr lang="en-US" sz="1600" b="1">
                <a:solidFill>
                  <a:schemeClr val="dk1"/>
                </a:solidFill>
                <a:latin typeface="Open Sans"/>
                <a:ea typeface="Open Sans"/>
                <a:cs typeface="Open Sans"/>
                <a:sym typeface="Open Sans"/>
              </a:rPr>
              <a:t>generation </a:t>
            </a:r>
            <a:r>
              <a:rPr lang="en-US" sz="1600" u="sng">
                <a:solidFill>
                  <a:schemeClr val="dk1"/>
                </a:solidFill>
                <a:latin typeface="Open Sans"/>
                <a:ea typeface="Open Sans"/>
                <a:cs typeface="Open Sans"/>
                <a:sym typeface="Open Sans"/>
              </a:rPr>
              <a:t>speaks</a:t>
            </a:r>
            <a:r>
              <a:rPr lang="en-US" sz="1600">
                <a:solidFill>
                  <a:schemeClr val="dk1"/>
                </a:solidFill>
                <a:latin typeface="Open Sans"/>
                <a:ea typeface="Open Sans"/>
                <a:cs typeface="Open Sans"/>
                <a:sym typeface="Open Sans"/>
              </a:rPr>
              <a:t> another language.</a:t>
            </a:r>
            <a:endParaRPr sz="1600" i="0" strike="noStrike" cap="none">
              <a:solidFill>
                <a:schemeClr val="dk1"/>
              </a:solidFill>
              <a:latin typeface="Open Sans"/>
              <a:ea typeface="Open Sans"/>
              <a:cs typeface="Open Sans"/>
              <a:sym typeface="Open Sans"/>
            </a:endParaRPr>
          </a:p>
        </p:txBody>
      </p:sp>
      <p:sp>
        <p:nvSpPr>
          <p:cNvPr id="143" name="Shape 143"/>
          <p:cNvSpPr/>
          <p:nvPr/>
        </p:nvSpPr>
        <p:spPr>
          <a:xfrm rot="-224771" flipH="1">
            <a:off x="2995751" y="5329568"/>
            <a:ext cx="8623025" cy="734770"/>
          </a:xfrm>
          <a:prstGeom prst="arc">
            <a:avLst>
              <a:gd name="adj1" fmla="val 11168830"/>
              <a:gd name="adj2" fmla="val 2153280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4" name="Shape 144"/>
          <p:cNvSpPr/>
          <p:nvPr/>
        </p:nvSpPr>
        <p:spPr>
          <a:xfrm rot="-129155" flipH="1">
            <a:off x="3916583" y="5505916"/>
            <a:ext cx="7132433" cy="386368"/>
          </a:xfrm>
          <a:prstGeom prst="arc">
            <a:avLst>
              <a:gd name="adj1" fmla="val 11001478"/>
              <a:gd name="adj2" fmla="val 2157525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pic>
        <p:nvPicPr>
          <p:cNvPr id="145" name="Shape 145"/>
          <p:cNvPicPr preferRelativeResize="0"/>
          <p:nvPr/>
        </p:nvPicPr>
        <p:blipFill rotWithShape="1">
          <a:blip r:embed="rId3">
            <a:alphaModFix/>
          </a:blip>
          <a:srcRect/>
          <a:stretch/>
        </p:blipFill>
        <p:spPr>
          <a:xfrm>
            <a:off x="10745651" y="185301"/>
            <a:ext cx="1239894" cy="1239894"/>
          </a:xfrm>
          <a:prstGeom prst="rect">
            <a:avLst/>
          </a:prstGeom>
          <a:noFill/>
          <a:ln>
            <a:noFill/>
          </a:ln>
        </p:spPr>
      </p:pic>
      <p:sp>
        <p:nvSpPr>
          <p:cNvPr id="146" name="Shape 146"/>
          <p:cNvSpPr/>
          <p:nvPr/>
        </p:nvSpPr>
        <p:spPr>
          <a:xfrm>
            <a:off x="9753800" y="2914663"/>
            <a:ext cx="1659900" cy="732000"/>
          </a:xfrm>
          <a:prstGeom prst="wedgeRoundRectCallout">
            <a:avLst>
              <a:gd name="adj1" fmla="val 66434"/>
              <a:gd name="adj2" fmla="val -3841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rgbClr val="FFFFFF"/>
                </a:solidFill>
                <a:latin typeface="Open Sans"/>
                <a:ea typeface="Open Sans"/>
                <a:cs typeface="Open Sans"/>
                <a:sym typeface="Open Sans"/>
              </a:rPr>
              <a:t>Plural</a:t>
            </a:r>
            <a:endParaRPr>
              <a:solidFill>
                <a:srgbClr val="FFFFFF"/>
              </a:solidFill>
              <a:latin typeface="Open Sans"/>
              <a:ea typeface="Open Sans"/>
              <a:cs typeface="Open Sans"/>
              <a:sym typeface="Open Sans"/>
            </a:endParaRPr>
          </a:p>
        </p:txBody>
      </p:sp>
      <p:sp>
        <p:nvSpPr>
          <p:cNvPr id="147" name="Shape 147"/>
          <p:cNvSpPr/>
          <p:nvPr/>
        </p:nvSpPr>
        <p:spPr>
          <a:xfrm flipH="1">
            <a:off x="1422350" y="3090625"/>
            <a:ext cx="9217200" cy="503100"/>
          </a:xfrm>
          <a:prstGeom prst="arc">
            <a:avLst>
              <a:gd name="adj1" fmla="val 10922753"/>
              <a:gd name="adj2" fmla="val 2159923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8" name="Shape 148"/>
          <p:cNvSpPr/>
          <p:nvPr/>
        </p:nvSpPr>
        <p:spPr>
          <a:xfrm>
            <a:off x="9777950" y="2038463"/>
            <a:ext cx="1611600" cy="732000"/>
          </a:xfrm>
          <a:prstGeom prst="wedgeRoundRectCallout">
            <a:avLst>
              <a:gd name="adj1" fmla="val 61187"/>
              <a:gd name="adj2" fmla="val -4262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rgbClr val="FFFFFF"/>
                </a:solidFill>
                <a:latin typeface="Open Sans"/>
                <a:ea typeface="Open Sans"/>
                <a:cs typeface="Open Sans"/>
                <a:sym typeface="Open Sans"/>
              </a:rPr>
              <a:t>Singular</a:t>
            </a:r>
            <a:endParaRPr>
              <a:solidFill>
                <a:srgbClr val="FFFFFF"/>
              </a:solidFill>
            </a:endParaRPr>
          </a:p>
        </p:txBody>
      </p:sp>
      <p:sp>
        <p:nvSpPr>
          <p:cNvPr id="149" name="Shape 149"/>
          <p:cNvSpPr/>
          <p:nvPr/>
        </p:nvSpPr>
        <p:spPr>
          <a:xfrm rot="557" flipH="1">
            <a:off x="951575" y="2223004"/>
            <a:ext cx="11118300" cy="231900"/>
          </a:xfrm>
          <a:prstGeom prst="arc">
            <a:avLst>
              <a:gd name="adj1" fmla="val 10890176"/>
              <a:gd name="adj2" fmla="val 9397"/>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0" name="Shape 150"/>
          <p:cNvSpPr/>
          <p:nvPr/>
        </p:nvSpPr>
        <p:spPr>
          <a:xfrm flipH="1">
            <a:off x="3409425" y="2304975"/>
            <a:ext cx="6613800" cy="231600"/>
          </a:xfrm>
          <a:prstGeom prst="arc">
            <a:avLst>
              <a:gd name="adj1" fmla="val 10811374"/>
              <a:gd name="adj2" fmla="val 2159923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1" name="Shape 151"/>
          <p:cNvSpPr/>
          <p:nvPr/>
        </p:nvSpPr>
        <p:spPr>
          <a:xfrm flipH="1">
            <a:off x="5503700" y="2385038"/>
            <a:ext cx="4700400" cy="176400"/>
          </a:xfrm>
          <a:prstGeom prst="arc">
            <a:avLst>
              <a:gd name="adj1" fmla="val 10859786"/>
              <a:gd name="adj2" fmla="val 22137"/>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2" name="Shape 152"/>
          <p:cNvSpPr/>
          <p:nvPr/>
        </p:nvSpPr>
        <p:spPr>
          <a:xfrm rot="189655" flipH="1">
            <a:off x="5509864" y="3205467"/>
            <a:ext cx="5897673" cy="386388"/>
          </a:xfrm>
          <a:prstGeom prst="arc">
            <a:avLst>
              <a:gd name="adj1" fmla="val 11188866"/>
              <a:gd name="adj2" fmla="val 2157525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a:solidFill>
                <a:schemeClr val="dk1"/>
              </a:solidFill>
            </a:endParaRPr>
          </a:p>
        </p:txBody>
      </p:sp>
      <p:sp>
        <p:nvSpPr>
          <p:cNvPr id="153" name="Shape 153"/>
          <p:cNvSpPr/>
          <p:nvPr/>
        </p:nvSpPr>
        <p:spPr>
          <a:xfrm rot="-199889" flipH="1">
            <a:off x="1340924" y="4552778"/>
            <a:ext cx="9380052" cy="231694"/>
          </a:xfrm>
          <a:prstGeom prst="arc">
            <a:avLst>
              <a:gd name="adj1" fmla="val 10857900"/>
              <a:gd name="adj2" fmla="val 21594722"/>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5" name="Google Shape;65;p15">
            <a:extLst>
              <a:ext uri="{FF2B5EF4-FFF2-40B4-BE49-F238E27FC236}">
                <a16:creationId xmlns:a16="http://schemas.microsoft.com/office/drawing/2014/main" id="{0B37783D-A4D6-43C9-86E0-87BDAF92DFB0}"/>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fade">
                                      <p:cBhvr>
                                        <p:cTn id="7" dur="1000"/>
                                        <p:tgtEl>
                                          <p:spTgt spid="1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fade">
                                      <p:cBhvr>
                                        <p:cTn id="12" dur="1000"/>
                                        <p:tgtEl>
                                          <p:spTgt spid="1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8"/>
                                        </p:tgtEl>
                                        <p:attrNameLst>
                                          <p:attrName>style.visibility</p:attrName>
                                        </p:attrNameLst>
                                      </p:cBhvr>
                                      <p:to>
                                        <p:strVal val="visible"/>
                                      </p:to>
                                    </p:set>
                                    <p:animEffect transition="in" filter="fade">
                                      <p:cBhvr>
                                        <p:cTn id="17" dur="1000"/>
                                        <p:tgtEl>
                                          <p:spTgt spid="148"/>
                                        </p:tgtEl>
                                      </p:cBhvr>
                                    </p:animEffect>
                                  </p:childTnLst>
                                </p:cTn>
                              </p:par>
                              <p:par>
                                <p:cTn id="18" presetID="10" presetClass="entr" presetSubtype="0" fill="hold" nodeType="withEffect">
                                  <p:stCondLst>
                                    <p:cond delay="0"/>
                                  </p:stCondLst>
                                  <p:childTnLst>
                                    <p:set>
                                      <p:cBhvr>
                                        <p:cTn id="19" dur="1" fill="hold">
                                          <p:stCondLst>
                                            <p:cond delay="0"/>
                                          </p:stCondLst>
                                        </p:cTn>
                                        <p:tgtEl>
                                          <p:spTgt spid="149"/>
                                        </p:tgtEl>
                                        <p:attrNameLst>
                                          <p:attrName>style.visibility</p:attrName>
                                        </p:attrNameLst>
                                      </p:cBhvr>
                                      <p:to>
                                        <p:strVal val="visible"/>
                                      </p:to>
                                    </p:set>
                                    <p:animEffect transition="in" filter="fade">
                                      <p:cBhvr>
                                        <p:cTn id="20" dur="1000"/>
                                        <p:tgtEl>
                                          <p:spTgt spid="149"/>
                                        </p:tgtEl>
                                      </p:cBhvr>
                                    </p:animEffect>
                                  </p:childTnLst>
                                </p:cTn>
                              </p:par>
                              <p:par>
                                <p:cTn id="21" presetID="10" presetClass="entr" presetSubtype="0" fill="hold" nodeType="withEffect">
                                  <p:stCondLst>
                                    <p:cond delay="0"/>
                                  </p:stCondLst>
                                  <p:childTnLst>
                                    <p:set>
                                      <p:cBhvr>
                                        <p:cTn id="22" dur="1" fill="hold">
                                          <p:stCondLst>
                                            <p:cond delay="0"/>
                                          </p:stCondLst>
                                        </p:cTn>
                                        <p:tgtEl>
                                          <p:spTgt spid="150"/>
                                        </p:tgtEl>
                                        <p:attrNameLst>
                                          <p:attrName>style.visibility</p:attrName>
                                        </p:attrNameLst>
                                      </p:cBhvr>
                                      <p:to>
                                        <p:strVal val="visible"/>
                                      </p:to>
                                    </p:set>
                                    <p:animEffect transition="in" filter="fade">
                                      <p:cBhvr>
                                        <p:cTn id="23" dur="1000"/>
                                        <p:tgtEl>
                                          <p:spTgt spid="150"/>
                                        </p:tgtEl>
                                      </p:cBhvr>
                                    </p:animEffect>
                                  </p:childTnLst>
                                </p:cTn>
                              </p:par>
                              <p:par>
                                <p:cTn id="24" presetID="10" presetClass="entr" presetSubtype="0" fill="hold" nodeType="withEffect">
                                  <p:stCondLst>
                                    <p:cond delay="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1000"/>
                                        <p:tgtEl>
                                          <p:spTgt spid="151"/>
                                        </p:tgtEl>
                                      </p:cBhvr>
                                    </p:animEffect>
                                  </p:childTnLst>
                                </p:cTn>
                              </p:par>
                              <p:par>
                                <p:cTn id="27" presetID="10" presetClass="entr" presetSubtype="0" fill="hold" nodeType="withEffect">
                                  <p:stCondLst>
                                    <p:cond delay="0"/>
                                  </p:stCondLst>
                                  <p:childTnLst>
                                    <p:set>
                                      <p:cBhvr>
                                        <p:cTn id="28" dur="1" fill="hold">
                                          <p:stCondLst>
                                            <p:cond delay="0"/>
                                          </p:stCondLst>
                                        </p:cTn>
                                        <p:tgtEl>
                                          <p:spTgt spid="145"/>
                                        </p:tgtEl>
                                        <p:attrNameLst>
                                          <p:attrName>style.visibility</p:attrName>
                                        </p:attrNameLst>
                                      </p:cBhvr>
                                      <p:to>
                                        <p:strVal val="visible"/>
                                      </p:to>
                                    </p:set>
                                    <p:animEffect transition="in" filter="fade">
                                      <p:cBhvr>
                                        <p:cTn id="29" dur="1000"/>
                                        <p:tgtEl>
                                          <p:spTgt spid="14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1000"/>
                                        <p:tgtEl>
                                          <p:spTgt spid="13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7"/>
                                        </p:tgtEl>
                                        <p:attrNameLst>
                                          <p:attrName>style.visibility</p:attrName>
                                        </p:attrNameLst>
                                      </p:cBhvr>
                                      <p:to>
                                        <p:strVal val="visible"/>
                                      </p:to>
                                    </p:set>
                                    <p:animEffect transition="in" filter="fade">
                                      <p:cBhvr>
                                        <p:cTn id="39" dur="1000"/>
                                        <p:tgtEl>
                                          <p:spTgt spid="147"/>
                                        </p:tgtEl>
                                      </p:cBhvr>
                                    </p:animEffect>
                                  </p:childTnLst>
                                </p:cTn>
                              </p:par>
                              <p:par>
                                <p:cTn id="40" presetID="10" presetClass="entr" presetSubtype="0" fill="hold" nodeType="withEffect">
                                  <p:stCondLst>
                                    <p:cond delay="0"/>
                                  </p:stCondLst>
                                  <p:childTnLst>
                                    <p:set>
                                      <p:cBhvr>
                                        <p:cTn id="41" dur="1" fill="hold">
                                          <p:stCondLst>
                                            <p:cond delay="0"/>
                                          </p:stCondLst>
                                        </p:cTn>
                                        <p:tgtEl>
                                          <p:spTgt spid="152"/>
                                        </p:tgtEl>
                                        <p:attrNameLst>
                                          <p:attrName>style.visibility</p:attrName>
                                        </p:attrNameLst>
                                      </p:cBhvr>
                                      <p:to>
                                        <p:strVal val="visible"/>
                                      </p:to>
                                    </p:set>
                                    <p:animEffect transition="in" filter="fade">
                                      <p:cBhvr>
                                        <p:cTn id="42" dur="1000"/>
                                        <p:tgtEl>
                                          <p:spTgt spid="152"/>
                                        </p:tgtEl>
                                      </p:cBhvr>
                                    </p:animEffect>
                                  </p:childTnLst>
                                </p:cTn>
                              </p:par>
                              <p:par>
                                <p:cTn id="43" presetID="10" presetClass="entr" presetSubtype="0" fill="hold"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1000"/>
                                        <p:tgtEl>
                                          <p:spTgt spid="14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35"/>
                                        </p:tgtEl>
                                        <p:attrNameLst>
                                          <p:attrName>style.visibility</p:attrName>
                                        </p:attrNameLst>
                                      </p:cBhvr>
                                      <p:to>
                                        <p:strVal val="visible"/>
                                      </p:to>
                                    </p:set>
                                    <p:animEffect transition="in" filter="fade">
                                      <p:cBhvr>
                                        <p:cTn id="50" dur="1000"/>
                                        <p:tgtEl>
                                          <p:spTgt spid="13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33"/>
                                        </p:tgtEl>
                                        <p:attrNameLst>
                                          <p:attrName>style.visibility</p:attrName>
                                        </p:attrNameLst>
                                      </p:cBhvr>
                                      <p:to>
                                        <p:strVal val="visible"/>
                                      </p:to>
                                    </p:set>
                                    <p:animEffect transition="in" filter="fade">
                                      <p:cBhvr>
                                        <p:cTn id="55" dur="1000"/>
                                        <p:tgtEl>
                                          <p:spTgt spid="13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1000"/>
                                        <p:tgtEl>
                                          <p:spTgt spid="140"/>
                                        </p:tgtEl>
                                      </p:cBhvr>
                                    </p:animEffect>
                                  </p:childTnLst>
                                </p:cTn>
                              </p:par>
                              <p:par>
                                <p:cTn id="61" presetID="10" presetClass="entr" presetSubtype="0" fill="hold" nodeType="withEffect">
                                  <p:stCondLst>
                                    <p:cond delay="0"/>
                                  </p:stCondLst>
                                  <p:childTnLst>
                                    <p:set>
                                      <p:cBhvr>
                                        <p:cTn id="62" dur="1" fill="hold">
                                          <p:stCondLst>
                                            <p:cond delay="0"/>
                                          </p:stCondLst>
                                        </p:cTn>
                                        <p:tgtEl>
                                          <p:spTgt spid="141"/>
                                        </p:tgtEl>
                                        <p:attrNameLst>
                                          <p:attrName>style.visibility</p:attrName>
                                        </p:attrNameLst>
                                      </p:cBhvr>
                                      <p:to>
                                        <p:strVal val="visible"/>
                                      </p:to>
                                    </p:set>
                                    <p:animEffect transition="in" filter="fade">
                                      <p:cBhvr>
                                        <p:cTn id="63" dur="1000"/>
                                        <p:tgtEl>
                                          <p:spTgt spid="141"/>
                                        </p:tgtEl>
                                      </p:cBhvr>
                                    </p:animEffect>
                                  </p:childTnLst>
                                </p:cTn>
                              </p:par>
                              <p:par>
                                <p:cTn id="64" presetID="10" presetClass="entr" presetSubtype="0" fill="hold" nodeType="withEffect">
                                  <p:stCondLst>
                                    <p:cond delay="0"/>
                                  </p:stCondLst>
                                  <p:childTnLst>
                                    <p:set>
                                      <p:cBhvr>
                                        <p:cTn id="65" dur="1" fill="hold">
                                          <p:stCondLst>
                                            <p:cond delay="0"/>
                                          </p:stCondLst>
                                        </p:cTn>
                                        <p:tgtEl>
                                          <p:spTgt spid="153"/>
                                        </p:tgtEl>
                                        <p:attrNameLst>
                                          <p:attrName>style.visibility</p:attrName>
                                        </p:attrNameLst>
                                      </p:cBhvr>
                                      <p:to>
                                        <p:strVal val="visible"/>
                                      </p:to>
                                    </p:set>
                                    <p:animEffect transition="in" filter="fade">
                                      <p:cBhvr>
                                        <p:cTn id="66" dur="1000"/>
                                        <p:tgtEl>
                                          <p:spTgt spid="15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142"/>
                                        </p:tgtEl>
                                        <p:attrNameLst>
                                          <p:attrName>style.visibility</p:attrName>
                                        </p:attrNameLst>
                                      </p:cBhvr>
                                      <p:to>
                                        <p:strVal val="visible"/>
                                      </p:to>
                                    </p:set>
                                    <p:animEffect transition="in" filter="fade">
                                      <p:cBhvr>
                                        <p:cTn id="71" dur="1000"/>
                                        <p:tgtEl>
                                          <p:spTgt spid="14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fade">
                                      <p:cBhvr>
                                        <p:cTn id="76" dur="1000"/>
                                        <p:tgtEl>
                                          <p:spTgt spid="143"/>
                                        </p:tgtEl>
                                      </p:cBhvr>
                                    </p:animEffect>
                                  </p:childTnLst>
                                </p:cTn>
                              </p:par>
                              <p:par>
                                <p:cTn id="77" presetID="10" presetClass="entr" presetSubtype="0" fill="hold" nodeType="with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fade">
                                      <p:cBhvr>
                                        <p:cTn id="79" dur="1000"/>
                                        <p:tgtEl>
                                          <p:spTgt spid="144"/>
                                        </p:tgtEl>
                                      </p:cBhvr>
                                    </p:animEffect>
                                  </p:childTnLst>
                                </p:cTn>
                              </p:par>
                              <p:par>
                                <p:cTn id="80" presetID="10" presetClass="entr" presetSubtype="0" fill="hold" nodeType="withEffect">
                                  <p:stCondLst>
                                    <p:cond delay="0"/>
                                  </p:stCondLst>
                                  <p:childTnLst>
                                    <p:set>
                                      <p:cBhvr>
                                        <p:cTn id="81" dur="1" fill="hold">
                                          <p:stCondLst>
                                            <p:cond delay="0"/>
                                          </p:stCondLst>
                                        </p:cTn>
                                        <p:tgtEl>
                                          <p:spTgt spid="139"/>
                                        </p:tgtEl>
                                        <p:attrNameLst>
                                          <p:attrName>style.visibility</p:attrName>
                                        </p:attrNameLst>
                                      </p:cBhvr>
                                      <p:to>
                                        <p:strVal val="visible"/>
                                      </p:to>
                                    </p:set>
                                    <p:animEffect transition="in" filter="fade">
                                      <p:cBhvr>
                                        <p:cTn id="82" dur="1000"/>
                                        <p:tgtEl>
                                          <p:spTgt spid="13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37"/>
                                        </p:tgtEl>
                                        <p:attrNameLst>
                                          <p:attrName>style.visibility</p:attrName>
                                        </p:attrNameLst>
                                      </p:cBhvr>
                                      <p:to>
                                        <p:strVal val="visible"/>
                                      </p:to>
                                    </p:set>
                                    <p:animEffect transition="in" filter="fade">
                                      <p:cBhvr>
                                        <p:cTn id="87"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58"/>
        <p:cNvGrpSpPr/>
        <p:nvPr/>
      </p:nvGrpSpPr>
      <p:grpSpPr>
        <a:xfrm>
          <a:off x="0" y="0"/>
          <a:ext cx="0" cy="0"/>
          <a:chOff x="0" y="0"/>
          <a:chExt cx="0" cy="0"/>
        </a:xfrm>
      </p:grpSpPr>
      <p:sp>
        <p:nvSpPr>
          <p:cNvPr id="159" name="Shape 159"/>
          <p:cNvSpPr txBox="1"/>
          <p:nvPr/>
        </p:nvSpPr>
        <p:spPr>
          <a:xfrm>
            <a:off x="819783" y="4201121"/>
            <a:ext cx="10058400" cy="480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1600"/>
              <a:buFont typeface="Noto Sans Symbols"/>
              <a:buNone/>
            </a:pPr>
            <a:endParaRPr sz="1600" b="0" i="1" u="none" strike="noStrike" cap="none">
              <a:solidFill>
                <a:srgbClr val="990000"/>
              </a:solidFill>
              <a:latin typeface="Open Sans"/>
              <a:ea typeface="Open Sans"/>
              <a:cs typeface="Open Sans"/>
              <a:sym typeface="Open Sans"/>
            </a:endParaRPr>
          </a:p>
        </p:txBody>
      </p:sp>
      <p:sp>
        <p:nvSpPr>
          <p:cNvPr id="160" name="Shape 160"/>
          <p:cNvSpPr txBox="1"/>
          <p:nvPr/>
        </p:nvSpPr>
        <p:spPr>
          <a:xfrm>
            <a:off x="514983" y="4795880"/>
            <a:ext cx="10058400" cy="480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400"/>
              <a:buFont typeface="Noto Sans Symbols"/>
              <a:buNone/>
            </a:pPr>
            <a:endParaRPr sz="1600" b="0" i="1" u="none" strike="noStrike" cap="none">
              <a:solidFill>
                <a:srgbClr val="1C4587"/>
              </a:solidFill>
              <a:latin typeface="Open Sans"/>
              <a:ea typeface="Open Sans"/>
              <a:cs typeface="Open Sans"/>
              <a:sym typeface="Open Sans"/>
            </a:endParaRPr>
          </a:p>
        </p:txBody>
      </p:sp>
      <p:sp>
        <p:nvSpPr>
          <p:cNvPr id="161" name="Shape 161"/>
          <p:cNvSpPr txBox="1"/>
          <p:nvPr/>
        </p:nvSpPr>
        <p:spPr>
          <a:xfrm>
            <a:off x="514975" y="1277350"/>
            <a:ext cx="112323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1. It’s important that the government ……………………………... (understand) the needs of the people they are serving.</a:t>
            </a: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62" name="Shape 162"/>
          <p:cNvSpPr txBox="1"/>
          <p:nvPr/>
        </p:nvSpPr>
        <p:spPr>
          <a:xfrm>
            <a:off x="3947125" y="1455175"/>
            <a:ext cx="3194100" cy="48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understands/understand</a:t>
            </a:r>
            <a:endParaRPr sz="1600" b="0" i="0" u="none" strike="noStrike" cap="none">
              <a:solidFill>
                <a:srgbClr val="C00000"/>
              </a:solidFill>
              <a:latin typeface="Arial"/>
              <a:ea typeface="Arial"/>
              <a:cs typeface="Arial"/>
              <a:sym typeface="Arial"/>
            </a:endParaRPr>
          </a:p>
        </p:txBody>
      </p:sp>
      <p:sp>
        <p:nvSpPr>
          <p:cNvPr id="164" name="Shape 164"/>
          <p:cNvSpPr txBox="1"/>
          <p:nvPr/>
        </p:nvSpPr>
        <p:spPr>
          <a:xfrm>
            <a:off x="450601" y="229388"/>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165" name="Shape 165"/>
          <p:cNvSpPr txBox="1"/>
          <p:nvPr/>
        </p:nvSpPr>
        <p:spPr>
          <a:xfrm>
            <a:off x="464551" y="905812"/>
            <a:ext cx="11480401" cy="41418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a:solidFill>
                  <a:srgbClr val="1C4587"/>
                </a:solidFill>
                <a:latin typeface="Open Sans"/>
                <a:ea typeface="Open Sans"/>
                <a:cs typeface="Open Sans"/>
                <a:sym typeface="Open Sans"/>
              </a:rPr>
              <a:t>Complete the gaps with the verbs in brackets. </a:t>
            </a:r>
            <a:endParaRPr/>
          </a:p>
          <a:p>
            <a:pPr marL="0" marR="0" lvl="0" indent="0" algn="l" rtl="0">
              <a:lnSpc>
                <a:spcPct val="90000"/>
              </a:lnSpc>
              <a:spcBef>
                <a:spcPts val="1200"/>
              </a:spcBef>
              <a:spcAft>
                <a:spcPts val="0"/>
              </a:spcAft>
              <a:buClr>
                <a:srgbClr val="9E3611"/>
              </a:buClr>
              <a:buSzPts val="500"/>
              <a:buFont typeface="Arial"/>
              <a:buNone/>
            </a:pPr>
            <a:endParaRPr sz="2000" b="1" i="1" u="none" strike="noStrike" cap="none">
              <a:solidFill>
                <a:schemeClr val="dk1"/>
              </a:solidFill>
              <a:latin typeface="Open Sans"/>
              <a:ea typeface="Open Sans"/>
              <a:cs typeface="Open Sans"/>
              <a:sym typeface="Open Sans"/>
            </a:endParaRPr>
          </a:p>
        </p:txBody>
      </p:sp>
      <p:sp>
        <p:nvSpPr>
          <p:cNvPr id="166" name="Shape 166"/>
          <p:cNvSpPr txBox="1"/>
          <p:nvPr/>
        </p:nvSpPr>
        <p:spPr>
          <a:xfrm>
            <a:off x="514976" y="2362802"/>
            <a:ext cx="104880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3. The Chinese ………….. (have) one of the largest manufacturing industries in the world. </a:t>
            </a: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67" name="Shape 167"/>
          <p:cNvSpPr txBox="1"/>
          <p:nvPr/>
        </p:nvSpPr>
        <p:spPr>
          <a:xfrm>
            <a:off x="514976" y="2894339"/>
            <a:ext cx="104880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4. Two thirds of their food supply ……………….. (be imported). </a:t>
            </a: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68" name="Shape 168"/>
          <p:cNvSpPr txBox="1"/>
          <p:nvPr/>
        </p:nvSpPr>
        <p:spPr>
          <a:xfrm>
            <a:off x="514976" y="3437052"/>
            <a:ext cx="104880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5. Studying a subject which can help you get a better job ……... (be) recommended. </a:t>
            </a:r>
            <a:endParaRPr sz="1600"/>
          </a:p>
          <a:p>
            <a:pPr marL="0" lvl="0" indent="0" rtl="0">
              <a:spcBef>
                <a:spcPts val="0"/>
              </a:spcBef>
              <a:spcAft>
                <a:spcPts val="0"/>
              </a:spcAft>
              <a:buClr>
                <a:srgbClr val="000000"/>
              </a:buClr>
              <a:buSzPts val="1600"/>
              <a:buFont typeface="Arial"/>
              <a:buNone/>
            </a:pPr>
            <a:endParaRPr sz="1600"/>
          </a:p>
          <a:p>
            <a:pPr marL="0" lvl="0" indent="0" rtl="0">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69" name="Shape 169"/>
          <p:cNvSpPr txBox="1"/>
          <p:nvPr/>
        </p:nvSpPr>
        <p:spPr>
          <a:xfrm>
            <a:off x="514976" y="4511327"/>
            <a:ext cx="104880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7. Children who live with their parents while at university ……….. (save) a lot of money. </a:t>
            </a: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70" name="Shape 170"/>
          <p:cNvSpPr txBox="1"/>
          <p:nvPr/>
        </p:nvSpPr>
        <p:spPr>
          <a:xfrm>
            <a:off x="514976" y="1799827"/>
            <a:ext cx="104880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a:p>
          <a:p>
            <a:pPr marL="0" marR="0" lvl="0" indent="0" algn="l" rtl="0">
              <a:lnSpc>
                <a:spcPct val="100000"/>
              </a:lnSpc>
              <a:spcBef>
                <a:spcPts val="0"/>
              </a:spcBef>
              <a:spcAft>
                <a:spcPts val="0"/>
              </a:spcAft>
              <a:buClr>
                <a:srgbClr val="000000"/>
              </a:buClr>
              <a:buSzPts val="1600"/>
              <a:buFont typeface="Arial"/>
              <a:buNone/>
            </a:pPr>
            <a:r>
              <a:rPr lang="en-US" sz="1600"/>
              <a:t>2. 25% of the employees ………… (take) additional courses in their free time. </a:t>
            </a:r>
            <a:endParaRPr sz="1600"/>
          </a:p>
          <a:p>
            <a:pPr marL="0" marR="0" lvl="0" indent="0" algn="l" rtl="0">
              <a:lnSpc>
                <a:spcPct val="100000"/>
              </a:lnSpc>
              <a:spcBef>
                <a:spcPts val="0"/>
              </a:spcBef>
              <a:spcAft>
                <a:spcPts val="0"/>
              </a:spcAft>
              <a:buClr>
                <a:srgbClr val="000000"/>
              </a:buClr>
              <a:buSzPts val="1600"/>
              <a:buFont typeface="Arial"/>
              <a:buNone/>
            </a:pPr>
            <a:endParaRPr sz="1600"/>
          </a:p>
        </p:txBody>
      </p:sp>
      <p:sp>
        <p:nvSpPr>
          <p:cNvPr id="171" name="Shape 171"/>
          <p:cNvSpPr txBox="1"/>
          <p:nvPr/>
        </p:nvSpPr>
        <p:spPr>
          <a:xfrm>
            <a:off x="3058500" y="1999734"/>
            <a:ext cx="1006200" cy="68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take</a:t>
            </a:r>
            <a:endParaRPr sz="1600" b="0" i="0" u="none" strike="noStrike" cap="none">
              <a:solidFill>
                <a:srgbClr val="C00000"/>
              </a:solidFill>
              <a:latin typeface="Arial"/>
              <a:ea typeface="Arial"/>
              <a:cs typeface="Arial"/>
              <a:sym typeface="Arial"/>
            </a:endParaRPr>
          </a:p>
        </p:txBody>
      </p:sp>
      <p:sp>
        <p:nvSpPr>
          <p:cNvPr id="172" name="Shape 172"/>
          <p:cNvSpPr txBox="1"/>
          <p:nvPr/>
        </p:nvSpPr>
        <p:spPr>
          <a:xfrm>
            <a:off x="2195100" y="2553413"/>
            <a:ext cx="863400" cy="414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have</a:t>
            </a:r>
            <a:endParaRPr sz="1600" b="0" i="0" u="none" strike="noStrike" cap="none">
              <a:solidFill>
                <a:srgbClr val="C00000"/>
              </a:solidFill>
              <a:latin typeface="Arial"/>
              <a:ea typeface="Arial"/>
              <a:cs typeface="Arial"/>
              <a:sym typeface="Arial"/>
            </a:endParaRPr>
          </a:p>
        </p:txBody>
      </p:sp>
      <p:sp>
        <p:nvSpPr>
          <p:cNvPr id="173" name="Shape 173"/>
          <p:cNvSpPr txBox="1"/>
          <p:nvPr/>
        </p:nvSpPr>
        <p:spPr>
          <a:xfrm>
            <a:off x="3700750" y="3070497"/>
            <a:ext cx="1414500" cy="48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is imported</a:t>
            </a:r>
            <a:endParaRPr sz="1600" b="0" i="0" u="none" strike="noStrike" cap="none">
              <a:solidFill>
                <a:srgbClr val="C00000"/>
              </a:solidFill>
              <a:latin typeface="Arial"/>
              <a:ea typeface="Arial"/>
              <a:cs typeface="Arial"/>
              <a:sym typeface="Arial"/>
            </a:endParaRPr>
          </a:p>
        </p:txBody>
      </p:sp>
      <p:sp>
        <p:nvSpPr>
          <p:cNvPr id="174" name="Shape 174"/>
          <p:cNvSpPr txBox="1"/>
          <p:nvPr/>
        </p:nvSpPr>
        <p:spPr>
          <a:xfrm>
            <a:off x="5879850" y="3624801"/>
            <a:ext cx="649800" cy="414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is</a:t>
            </a:r>
            <a:endParaRPr sz="1600" b="0" i="0" u="none" strike="noStrike" cap="none">
              <a:solidFill>
                <a:srgbClr val="C00000"/>
              </a:solidFill>
              <a:latin typeface="Arial"/>
              <a:ea typeface="Arial"/>
              <a:cs typeface="Arial"/>
              <a:sym typeface="Arial"/>
            </a:endParaRPr>
          </a:p>
        </p:txBody>
      </p:sp>
      <p:sp>
        <p:nvSpPr>
          <p:cNvPr id="175" name="Shape 175"/>
          <p:cNvSpPr txBox="1"/>
          <p:nvPr/>
        </p:nvSpPr>
        <p:spPr>
          <a:xfrm>
            <a:off x="514975" y="4210350"/>
            <a:ext cx="7878600" cy="4143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Clr>
                <a:schemeClr val="dk1"/>
              </a:buClr>
              <a:buSzPts val="1600"/>
              <a:buFont typeface="Arial"/>
              <a:buNone/>
            </a:pPr>
            <a:r>
              <a:rPr lang="en-US" sz="1600">
                <a:solidFill>
                  <a:schemeClr val="dk1"/>
                </a:solidFill>
              </a:rPr>
              <a:t>6. The police …………… (respond) quickly if they know it’s an emergency.</a:t>
            </a:r>
            <a:endParaRPr/>
          </a:p>
        </p:txBody>
      </p:sp>
      <p:sp>
        <p:nvSpPr>
          <p:cNvPr id="176" name="Shape 176"/>
          <p:cNvSpPr txBox="1"/>
          <p:nvPr/>
        </p:nvSpPr>
        <p:spPr>
          <a:xfrm>
            <a:off x="514975" y="5212613"/>
            <a:ext cx="7724700" cy="543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600"/>
              <a:t>8. Living at home while at university ………… (save) students a lot of money.</a:t>
            </a:r>
            <a:endParaRPr sz="1600"/>
          </a:p>
        </p:txBody>
      </p:sp>
      <p:sp>
        <p:nvSpPr>
          <p:cNvPr id="177" name="Shape 177"/>
          <p:cNvSpPr txBox="1"/>
          <p:nvPr/>
        </p:nvSpPr>
        <p:spPr>
          <a:xfrm>
            <a:off x="1794700" y="4172959"/>
            <a:ext cx="1414500" cy="48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respond</a:t>
            </a:r>
            <a:endParaRPr sz="1600" b="0" i="0" u="none" strike="noStrike" cap="none">
              <a:solidFill>
                <a:srgbClr val="C00000"/>
              </a:solidFill>
              <a:latin typeface="Arial"/>
              <a:ea typeface="Arial"/>
              <a:cs typeface="Arial"/>
              <a:sym typeface="Arial"/>
            </a:endParaRPr>
          </a:p>
        </p:txBody>
      </p:sp>
      <p:sp>
        <p:nvSpPr>
          <p:cNvPr id="178" name="Shape 178"/>
          <p:cNvSpPr txBox="1"/>
          <p:nvPr/>
        </p:nvSpPr>
        <p:spPr>
          <a:xfrm>
            <a:off x="5726725" y="4706872"/>
            <a:ext cx="1414500" cy="48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save</a:t>
            </a:r>
            <a:endParaRPr sz="1600" b="0" i="0" u="none" strike="noStrike" cap="none">
              <a:solidFill>
                <a:srgbClr val="C00000"/>
              </a:solidFill>
              <a:latin typeface="Arial"/>
              <a:ea typeface="Arial"/>
              <a:cs typeface="Arial"/>
              <a:sym typeface="Arial"/>
            </a:endParaRPr>
          </a:p>
        </p:txBody>
      </p:sp>
      <p:sp>
        <p:nvSpPr>
          <p:cNvPr id="179" name="Shape 179"/>
          <p:cNvSpPr txBox="1"/>
          <p:nvPr/>
        </p:nvSpPr>
        <p:spPr>
          <a:xfrm>
            <a:off x="3947125" y="5181872"/>
            <a:ext cx="1414500" cy="48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saves</a:t>
            </a:r>
            <a:endParaRPr sz="1600" b="0" i="0" u="none" strike="noStrike" cap="none">
              <a:solidFill>
                <a:srgbClr val="C00000"/>
              </a:solidFill>
              <a:latin typeface="Arial"/>
              <a:ea typeface="Arial"/>
              <a:cs typeface="Arial"/>
              <a:sym typeface="Arial"/>
            </a:endParaRPr>
          </a:p>
        </p:txBody>
      </p:sp>
      <p:sp>
        <p:nvSpPr>
          <p:cNvPr id="23" name="Google Shape;65;p15">
            <a:extLst>
              <a:ext uri="{FF2B5EF4-FFF2-40B4-BE49-F238E27FC236}">
                <a16:creationId xmlns:a16="http://schemas.microsoft.com/office/drawing/2014/main" id="{0732EFA9-406C-43FF-8447-3DECE0843D19}"/>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2"/>
                                        </p:tgtEl>
                                        <p:attrNameLst>
                                          <p:attrName>style.visibility</p:attrName>
                                        </p:attrNameLst>
                                      </p:cBhvr>
                                      <p:to>
                                        <p:strVal val="visible"/>
                                      </p:to>
                                    </p:set>
                                    <p:animEffect transition="in" filter="fade">
                                      <p:cBhvr>
                                        <p:cTn id="12" dur="1000"/>
                                        <p:tgtEl>
                                          <p:spTgt spid="16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0"/>
                                        </p:tgtEl>
                                        <p:attrNameLst>
                                          <p:attrName>style.visibility</p:attrName>
                                        </p:attrNameLst>
                                      </p:cBhvr>
                                      <p:to>
                                        <p:strVal val="visible"/>
                                      </p:to>
                                    </p:set>
                                    <p:animEffect transition="in" filter="fade">
                                      <p:cBhvr>
                                        <p:cTn id="17" dur="1000"/>
                                        <p:tgtEl>
                                          <p:spTgt spid="17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1"/>
                                        </p:tgtEl>
                                        <p:attrNameLst>
                                          <p:attrName>style.visibility</p:attrName>
                                        </p:attrNameLst>
                                      </p:cBhvr>
                                      <p:to>
                                        <p:strVal val="visible"/>
                                      </p:to>
                                    </p:set>
                                    <p:animEffect transition="in" filter="fade">
                                      <p:cBhvr>
                                        <p:cTn id="22" dur="1000"/>
                                        <p:tgtEl>
                                          <p:spTgt spid="17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fade">
                                      <p:cBhvr>
                                        <p:cTn id="27" dur="1000"/>
                                        <p:tgtEl>
                                          <p:spTgt spid="16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2"/>
                                        </p:tgtEl>
                                        <p:attrNameLst>
                                          <p:attrName>style.visibility</p:attrName>
                                        </p:attrNameLst>
                                      </p:cBhvr>
                                      <p:to>
                                        <p:strVal val="visible"/>
                                      </p:to>
                                    </p:set>
                                    <p:animEffect transition="in" filter="fade">
                                      <p:cBhvr>
                                        <p:cTn id="32" dur="1000"/>
                                        <p:tgtEl>
                                          <p:spTgt spid="17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7"/>
                                        </p:tgtEl>
                                        <p:attrNameLst>
                                          <p:attrName>style.visibility</p:attrName>
                                        </p:attrNameLst>
                                      </p:cBhvr>
                                      <p:to>
                                        <p:strVal val="visible"/>
                                      </p:to>
                                    </p:set>
                                    <p:animEffect transition="in" filter="fade">
                                      <p:cBhvr>
                                        <p:cTn id="37" dur="1000"/>
                                        <p:tgtEl>
                                          <p:spTgt spid="16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3"/>
                                        </p:tgtEl>
                                        <p:attrNameLst>
                                          <p:attrName>style.visibility</p:attrName>
                                        </p:attrNameLst>
                                      </p:cBhvr>
                                      <p:to>
                                        <p:strVal val="visible"/>
                                      </p:to>
                                    </p:set>
                                    <p:animEffect transition="in" filter="fade">
                                      <p:cBhvr>
                                        <p:cTn id="42" dur="1000"/>
                                        <p:tgtEl>
                                          <p:spTgt spid="17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8"/>
                                        </p:tgtEl>
                                        <p:attrNameLst>
                                          <p:attrName>style.visibility</p:attrName>
                                        </p:attrNameLst>
                                      </p:cBhvr>
                                      <p:to>
                                        <p:strVal val="visible"/>
                                      </p:to>
                                    </p:set>
                                    <p:animEffect transition="in" filter="fade">
                                      <p:cBhvr>
                                        <p:cTn id="47" dur="1000"/>
                                        <p:tgtEl>
                                          <p:spTgt spid="16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4"/>
                                        </p:tgtEl>
                                        <p:attrNameLst>
                                          <p:attrName>style.visibility</p:attrName>
                                        </p:attrNameLst>
                                      </p:cBhvr>
                                      <p:to>
                                        <p:strVal val="visible"/>
                                      </p:to>
                                    </p:set>
                                    <p:animEffect transition="in" filter="fade">
                                      <p:cBhvr>
                                        <p:cTn id="52" dur="1000"/>
                                        <p:tgtEl>
                                          <p:spTgt spid="17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75"/>
                                        </p:tgtEl>
                                        <p:attrNameLst>
                                          <p:attrName>style.visibility</p:attrName>
                                        </p:attrNameLst>
                                      </p:cBhvr>
                                      <p:to>
                                        <p:strVal val="visible"/>
                                      </p:to>
                                    </p:set>
                                    <p:animEffect transition="in" filter="fade">
                                      <p:cBhvr>
                                        <p:cTn id="57" dur="1000"/>
                                        <p:tgtEl>
                                          <p:spTgt spid="17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77"/>
                                        </p:tgtEl>
                                        <p:attrNameLst>
                                          <p:attrName>style.visibility</p:attrName>
                                        </p:attrNameLst>
                                      </p:cBhvr>
                                      <p:to>
                                        <p:strVal val="visible"/>
                                      </p:to>
                                    </p:set>
                                    <p:animEffect transition="in" filter="fade">
                                      <p:cBhvr>
                                        <p:cTn id="62" dur="1000"/>
                                        <p:tgtEl>
                                          <p:spTgt spid="17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69"/>
                                        </p:tgtEl>
                                        <p:attrNameLst>
                                          <p:attrName>style.visibility</p:attrName>
                                        </p:attrNameLst>
                                      </p:cBhvr>
                                      <p:to>
                                        <p:strVal val="visible"/>
                                      </p:to>
                                    </p:set>
                                    <p:animEffect transition="in" filter="fade">
                                      <p:cBhvr>
                                        <p:cTn id="67" dur="1000"/>
                                        <p:tgtEl>
                                          <p:spTgt spid="16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1000"/>
                                        <p:tgtEl>
                                          <p:spTgt spid="17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76"/>
                                        </p:tgtEl>
                                        <p:attrNameLst>
                                          <p:attrName>style.visibility</p:attrName>
                                        </p:attrNameLst>
                                      </p:cBhvr>
                                      <p:to>
                                        <p:strVal val="visible"/>
                                      </p:to>
                                    </p:set>
                                    <p:animEffect transition="in" filter="fade">
                                      <p:cBhvr>
                                        <p:cTn id="77" dur="1000"/>
                                        <p:tgtEl>
                                          <p:spTgt spid="17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79"/>
                                        </p:tgtEl>
                                        <p:attrNameLst>
                                          <p:attrName>style.visibility</p:attrName>
                                        </p:attrNameLst>
                                      </p:cBhvr>
                                      <p:to>
                                        <p:strVal val="visible"/>
                                      </p:to>
                                    </p:set>
                                    <p:animEffect transition="in" filter="fade">
                                      <p:cBhvr>
                                        <p:cTn id="82" dur="1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855</Words>
  <Application>Microsoft Office PowerPoint</Application>
  <PresentationFormat>Widescreen</PresentationFormat>
  <Paragraphs>104</Paragraphs>
  <Slides>7</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Noto Sans Symbols</vt:lpstr>
      <vt:lpstr>Open Sans</vt:lpstr>
      <vt:lpstr>Rockwell</vt:lpstr>
      <vt:lpstr>Rokkitt</vt:lpstr>
      <vt:lpstr>Times New Roman</vt:lpstr>
      <vt:lpstr>Simple Light</vt:lpstr>
      <vt:lpstr>Pearson</vt:lpstr>
      <vt:lpstr>Grammar B2+ subject-verb agreement</vt:lpstr>
      <vt:lpstr>Some nouns can look singular, but are followed by a plural verb conjugation and vice versa.</vt:lpstr>
      <vt:lpstr>PowerPoint Presentation</vt:lpstr>
      <vt:lpstr>PowerPoint Presentation</vt:lpstr>
      <vt:lpstr>complex nouns and nouns of quantity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Muszynski, Daniel</cp:lastModifiedBy>
  <cp:revision>9</cp:revision>
  <dcterms:modified xsi:type="dcterms:W3CDTF">2019-12-05T11:20:38Z</dcterms:modified>
</cp:coreProperties>
</file>